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2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</p:sldIdLst>
  <p:sldSz cy="5143500" cx="9144000"/>
  <p:notesSz cx="6858000" cy="9144000"/>
  <p:embeddedFontLst>
    <p:embeddedFont>
      <p:font typeface="Raleway"/>
      <p:regular r:id="rId105"/>
      <p:bold r:id="rId106"/>
      <p:italic r:id="rId107"/>
      <p:boldItalic r:id="rId108"/>
    </p:embeddedFont>
    <p:embeddedFont>
      <p:font typeface="Roboto"/>
      <p:regular r:id="rId109"/>
      <p:bold r:id="rId110"/>
      <p:italic r:id="rId111"/>
      <p:boldItalic r:id="rId112"/>
    </p:embeddedFont>
    <p:embeddedFont>
      <p:font typeface="PT Sans Narrow"/>
      <p:regular r:id="rId113"/>
      <p:bold r:id="rId114"/>
    </p:embeddedFont>
    <p:embeddedFont>
      <p:font typeface="Lato"/>
      <p:regular r:id="rId115"/>
      <p:bold r:id="rId116"/>
      <p:italic r:id="rId117"/>
      <p:boldItalic r:id="rId118"/>
    </p:embeddedFont>
    <p:embeddedFont>
      <p:font typeface="Open Sans"/>
      <p:regular r:id="rId119"/>
      <p:bold r:id="rId120"/>
      <p:italic r:id="rId121"/>
      <p:boldItalic r:id="rId1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font" Target="fonts/Raleway-italic.fntdata"/><Relationship Id="rId106" Type="http://schemas.openxmlformats.org/officeDocument/2006/relationships/font" Target="fonts/Raleway-bold.fntdata"/><Relationship Id="rId105" Type="http://schemas.openxmlformats.org/officeDocument/2006/relationships/font" Target="fonts/Raleway-regular.fntdata"/><Relationship Id="rId104" Type="http://schemas.openxmlformats.org/officeDocument/2006/relationships/slide" Target="slides/slide99.xml"/><Relationship Id="rId109" Type="http://schemas.openxmlformats.org/officeDocument/2006/relationships/font" Target="fonts/Roboto-regular.fntdata"/><Relationship Id="rId108" Type="http://schemas.openxmlformats.org/officeDocument/2006/relationships/font" Target="fonts/Raleway-boldItalic.fntdata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121" Type="http://schemas.openxmlformats.org/officeDocument/2006/relationships/font" Target="fonts/OpenSans-italic.fntdata"/><Relationship Id="rId25" Type="http://schemas.openxmlformats.org/officeDocument/2006/relationships/slide" Target="slides/slide20.xml"/><Relationship Id="rId120" Type="http://schemas.openxmlformats.org/officeDocument/2006/relationships/font" Target="fonts/OpenSans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22" Type="http://schemas.openxmlformats.org/officeDocument/2006/relationships/font" Target="fonts/OpenSans-boldItalic.fntdata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font" Target="fonts/Lato-boldItalic.fntdata"/><Relationship Id="rId117" Type="http://schemas.openxmlformats.org/officeDocument/2006/relationships/font" Target="fonts/Lato-italic.fntdata"/><Relationship Id="rId116" Type="http://schemas.openxmlformats.org/officeDocument/2006/relationships/font" Target="fonts/Lato-bold.fntdata"/><Relationship Id="rId115" Type="http://schemas.openxmlformats.org/officeDocument/2006/relationships/font" Target="fonts/Lato-regular.fntdata"/><Relationship Id="rId119" Type="http://schemas.openxmlformats.org/officeDocument/2006/relationships/font" Target="fonts/OpenSans-regular.fntdata"/><Relationship Id="rId15" Type="http://schemas.openxmlformats.org/officeDocument/2006/relationships/slide" Target="slides/slide10.xml"/><Relationship Id="rId110" Type="http://schemas.openxmlformats.org/officeDocument/2006/relationships/font" Target="fonts/Roboto-bold.fntdata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font" Target="fonts/PTSansNarrow-bold.fntdata"/><Relationship Id="rId18" Type="http://schemas.openxmlformats.org/officeDocument/2006/relationships/slide" Target="slides/slide13.xml"/><Relationship Id="rId113" Type="http://schemas.openxmlformats.org/officeDocument/2006/relationships/font" Target="fonts/PTSansNarrow-regular.fntdata"/><Relationship Id="rId112" Type="http://schemas.openxmlformats.org/officeDocument/2006/relationships/font" Target="fonts/Roboto-boldItalic.fntdata"/><Relationship Id="rId111" Type="http://schemas.openxmlformats.org/officeDocument/2006/relationships/font" Target="fonts/Roboto-italic.fntdata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00.png>
</file>

<file path=ppt/media/image101.jp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g>
</file>

<file path=ppt/media/image120.png>
</file>

<file path=ppt/media/image121.png>
</file>

<file path=ppt/media/image122.png>
</file>

<file path=ppt/media/image123.png>
</file>

<file path=ppt/media/image124.jpg>
</file>

<file path=ppt/media/image125.png>
</file>

<file path=ppt/media/image126.png>
</file>

<file path=ppt/media/image127.jpg>
</file>

<file path=ppt/media/image128.jpg>
</file>

<file path=ppt/media/image129.png>
</file>

<file path=ppt/media/image13.png>
</file>

<file path=ppt/media/image130.jpg>
</file>

<file path=ppt/media/image131.jpg>
</file>

<file path=ppt/media/image132.jpg>
</file>

<file path=ppt/media/image133.png>
</file>

<file path=ppt/media/image134.jpg>
</file>

<file path=ppt/media/image135.png>
</file>

<file path=ppt/media/image136.png>
</file>

<file path=ppt/media/image137.png>
</file>

<file path=ppt/media/image138.gif>
</file>

<file path=ppt/media/image139.png>
</file>

<file path=ppt/media/image14.jp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6.jpg>
</file>

<file path=ppt/media/image17.png>
</file>

<file path=ppt/media/image18.png>
</file>

<file path=ppt/media/image19.png>
</file>

<file path=ppt/media/image2.png>
</file>

<file path=ppt/media/image21.jpg>
</file>

<file path=ppt/media/image22.gif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jpg>
</file>

<file path=ppt/media/image42.jpg>
</file>

<file path=ppt/media/image43.jp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jpg>
</file>

<file path=ppt/media/image52.png>
</file>

<file path=ppt/media/image53.png>
</file>

<file path=ppt/media/image55.png>
</file>

<file path=ppt/media/image56.jp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9.png>
</file>

<file path=ppt/media/image8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jp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jpg>
</file>

<file path=ppt/media/image94.jp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kazemnejad.com/blog/transformer_architecture_positional_encoding/" TargetMode="Externa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1eb4a0245a_0_10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1eb4a0245a_0_1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eb4a0245a_0_1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1eb4a0245a_0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 dimensiune au features-urile pe fiecare frame?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 dimensiune are reprezentarea videoului?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Folosim CNN-uri diferite pentru fiecare frame sau le shareuim?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0d76620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0d76620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 dimensiune au features-urile pe fiecare frame?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 dimensiune are reprezentarea videoului?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Folosim CNN-uri diferite pentru fiecare frame sau le shareuim?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eb4a0245a_0_1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1eb4a0245a_0_1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eb4a0245a_0_1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eb4a0245a_0_1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1eb4a0245a_0_1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1eb4a0245a_0_1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1eb4a0245a_0_10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1eb4a0245a_0_1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1eb4a0245a_0_1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1eb4a0245a_0_1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 seq: combina la fel caracteristici ale aceluiasi frame cu cele din frameuri diferite. Invata parametrii diferiti pentru elemente similare (ex. cristina)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Huge params: mai aels in primul nivel pe care nici nu vrei sa il reduci prea mult deci probabil se propaga si mai incolo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Fixed length: depidne de f prima proiectie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1eb4a0245a_0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1eb4a0245a_0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 seq: combina la fel caracteristici ale aceluiasi frame cu cele din frameuri diferite. Invata parametrii diferiti pentru elemente similare (ex. cristina)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Huge params: mai aels in primul nivel pe care nici nu vrei sa il reduci prea mult deci probabil se propaga si mai incolo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Fixed length: depidne de f prima proiectie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eb4a0245a_0_1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1eb4a0245a_0_1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 seq: combina la fel caracteristici ale aceluiasi frame cu cele din frameuri diferite. Invata parametrii diferiti pentru elemente similare (ex. cristina)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Huge params: mai aels in primul nivel pe care nici nu vrei sa il reduci prea mult deci probabil se propaga si mai incolo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Fixed length: depidne de f prima proiectie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1eb4a0245a_0_1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1eb4a0245a_0_1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eb4a0245a_0_10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eb4a0245a_0_10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Loss (tipuri si cand se folosesc), backprop, invatare parametrii</a:t>
            </a:r>
            <a:br>
              <a:rPr lang="en-GB"/>
            </a:br>
            <a:r>
              <a:rPr lang="en-GB"/>
              <a:t>FCN-&gt; unstructured; Conv -&gt; localized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1eb4a0245a_0_1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1eb4a0245a_0_1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 dat exemple la fiecare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1ed5e50897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1ed5e50897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 dat exemple la fiecare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ed5e50897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1ed5e50897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 dat exemple la fiecare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ed5e50897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1ed5e50897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 dat exemple la fiecare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eb4a0245a_0_1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1eb4a0245a_0_1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 vorbesc despre ce inseamna f_w(x) concret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0d76622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20d76622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 vorbesc despre ce inseamna f_w(x) concret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1eb4a0245a_0_1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1eb4a0245a_0_1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1eb4a0245a_0_1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1eb4a0245a_0_1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1eb4a0245a_0_1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1eb4a0245a_0_1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20d766220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20d766220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eb4a0245a_0_10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eb4a0245a_0_10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1eb4a0245a_0_1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1eb4a0245a_0_1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20d766220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20d766220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 dat exemple la fiecare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1eb4a0245a_0_1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1eb4a0245a_0_1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1eb4a0245a_0_1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1eb4a0245a_0_1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1eb4a0245a_0_1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1eb4a0245a_0_1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20d766220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20d766220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1eb4a0245a_0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1eb4a0245a_0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1eb4a0245a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1eb4a0245a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1eb4a0245a_0_1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1eb4a0245a_0_1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 vb despre faptul ca pot folosi si outpturi intermediare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1eb4a0245a_0_1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1eb4a0245a_0_1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Cum era pana acum?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eb4a0245a_0_10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eb4a0245a_0_10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1eb4a0245a_0_1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1eb4a0245a_0_1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Cum era pana acum?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1eb4a0245a_0_1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1eb4a0245a_0_1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Cum era pana acum?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1eb4a0245a_0_1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1eb4a0245a_0_1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Cum era pana acum?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1eb4a0245a_0_1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1eb4a0245a_0_1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Cum era pana acum?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1eb4a0245a_0_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11eb4a0245a_0_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Cum era pana acum?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1eb4a0245a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11eb4a0245a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Cum era pana acum?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1eb4a0245a_0_1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1eb4a0245a_0_1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Cum era pana acum?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1eb4a0245a_0_1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1eb4a0245a_0_1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1eb4a0245a_0_1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1eb4a0245a_0_1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1eb4a0245a_0_1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1eb4a0245a_0_1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eb4a0245a_0_10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eb4a0245a_0_10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11eb4a0245a_0_1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11eb4a0245a_0_1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11eb4a0245a_0_1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11eb4a0245a_0_1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11eb4a0245a_0_1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11eb4a0245a_0_1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1eb4a0245a_0_1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1eb4a0245a_0_1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11eb4a0245a_0_1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11eb4a0245a_0_1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 se intampla in fiecare caz?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=&gt; avem nevoie de solutii daca vrem sa le antrenam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1eb4a0245a_0_1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1eb4a0245a_0_1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 se intampla in fiecare caz?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=&gt; avem nevoie de solutii daca vrem sa le antrenam</a:t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1eb4a0245a_0_1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1eb4a0245a_0_1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 se intampla in fiecare caz?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=&gt; avem nevoie de solutii daca vrem sa le antrenam</a:t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1eb4a0245a_0_1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1eb4a0245a_0_1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11eb4a0245a_0_1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11eb4a0245a_0_1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11eb4a0245a_0_1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11eb4a0245a_0_1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eb4a0245a_0_1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1eb4a0245a_0_1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11eb4a0245a_0_1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11eb4a0245a_0_1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11eb4a0245a_0_1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11eb4a0245a_0_1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11eb4a0245a_0_1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11eb4a0245a_0_1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1eb4a0245a_0_1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1eb4a0245a_0_1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1eb4a0245a_0_1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11eb4a0245a_0_1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11eb4a0245a_0_1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11eb4a0245a_0_1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11eb4a0245a_0_1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11eb4a0245a_0_1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11eb4a0245a_0_1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11eb4a0245a_0_1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1eb4a0245a_0_1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1eb4a0245a_0_1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11eb4a0245a_0_1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11eb4a0245a_0_1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1ed5e508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1ed5e508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11eb4a0245a_0_1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11eb4a0245a_0_1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 probleme apar?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Timp + memorie + vanishing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 zic si de memoria necesara</a:t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11eb4a0245a_0_1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11eb4a0245a_0_1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11eb4a0245a_0_1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11eb4a0245a_0_1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11eb4a0245a_0_1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11eb4a0245a_0_1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 vorbesc si de sampling vs max</a:t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11eb4a0245a_0_16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11eb4a0245a_0_1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1eb4a0245a_0_1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1eb4a0245a_0_1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11eb4a0245a_0_16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11eb4a0245a_0_1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11eb4a0245a_0_1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11eb4a0245a_0_1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11eb4a0245a_0_1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11eb4a0245a_0_1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Subliniat ca sunt 2 rnnuri diferite, independente pana la output</a:t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1eb4a0245a_0_1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1eb4a0245a_0_1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1ed5e5089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1ed5e5089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1e0d1d3ceb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1e0d1d3ceb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1e0d1d3ce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1e0d1d3ce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1e0d1d3cebf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1e0d1d3cebf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11eb4a0245a_0_1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11eb4a0245a_0_1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1e0d1d3cebf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1e0d1d3cebf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1e0d1d3cebf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1e0d1d3cebf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1e0d1d3cebf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1e0d1d3cebf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1e0d1d3cebf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1e0d1d3cebf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e0d1d3cebf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e0d1d3cebf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1e0d1d3cebf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1e0d1d3cebf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eb4a0245a_0_10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1eb4a0245a_0_10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1e0d1d3cebf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1e0d1d3cebf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1e0d1d3cebf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1e0d1d3cebf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an in-depth explanation of the original fixed positional encoding (used in ‘Attention is all you need’), see this resource: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https://kazemnejad.com/blog/transformer_architecture_positional_encoding/</a:t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1e0d1d3cebf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1e0d1d3cebf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1e0d1d3cebf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1e0d1d3cebf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1e0d1d3cebf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" name="Google Shape;1099;g1e0d1d3cebf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1e0d1d3cebf_0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1e0d1d3cebf_0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11eb4a0245a_0_19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11eb4a0245a_0_19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11eb4a0245a_0_1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11eb4a0245a_0_1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11eb4a0245a_0_19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11eb4a0245a_0_19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11eb4a0245a_0_19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11eb4a0245a_0_19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" name="Google Shape;4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" name="Google Shape;50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2" name="Google Shape;5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8.png"/><Relationship Id="rId9" Type="http://schemas.openxmlformats.org/officeDocument/2006/relationships/hyperlink" Target="http://benanne.github.io/images" TargetMode="External"/><Relationship Id="rId5" Type="http://schemas.openxmlformats.org/officeDocument/2006/relationships/image" Target="../media/image5.gif"/><Relationship Id="rId6" Type="http://schemas.openxmlformats.org/officeDocument/2006/relationships/image" Target="../media/image1.png"/><Relationship Id="rId7" Type="http://schemas.openxmlformats.org/officeDocument/2006/relationships/image" Target="../media/image17.png"/><Relationship Id="rId8" Type="http://schemas.openxmlformats.org/officeDocument/2006/relationships/hyperlink" Target="https://www.superdatascience.com/blogs/convolutional-neural-networks-cnn-step-4-full-connection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jpg"/><Relationship Id="rId4" Type="http://schemas.openxmlformats.org/officeDocument/2006/relationships/image" Target="../media/image2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jpg"/><Relationship Id="rId4" Type="http://schemas.openxmlformats.org/officeDocument/2006/relationships/image" Target="../media/image42.jpg"/><Relationship Id="rId5" Type="http://schemas.openxmlformats.org/officeDocument/2006/relationships/image" Target="../media/image26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jpg"/><Relationship Id="rId4" Type="http://schemas.openxmlformats.org/officeDocument/2006/relationships/image" Target="../media/image42.jpg"/><Relationship Id="rId5" Type="http://schemas.openxmlformats.org/officeDocument/2006/relationships/image" Target="../media/image26.jpg"/><Relationship Id="rId6" Type="http://schemas.openxmlformats.org/officeDocument/2006/relationships/image" Target="../media/image2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jp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24.png"/><Relationship Id="rId7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jpg"/><Relationship Id="rId4" Type="http://schemas.openxmlformats.org/officeDocument/2006/relationships/image" Target="../media/image28.png"/><Relationship Id="rId10" Type="http://schemas.openxmlformats.org/officeDocument/2006/relationships/image" Target="../media/image33.png"/><Relationship Id="rId9" Type="http://schemas.openxmlformats.org/officeDocument/2006/relationships/image" Target="../media/image23.png"/><Relationship Id="rId5" Type="http://schemas.openxmlformats.org/officeDocument/2006/relationships/image" Target="../media/image29.png"/><Relationship Id="rId6" Type="http://schemas.openxmlformats.org/officeDocument/2006/relationships/image" Target="../media/image37.png"/><Relationship Id="rId7" Type="http://schemas.openxmlformats.org/officeDocument/2006/relationships/image" Target="../media/image36.jpg"/><Relationship Id="rId8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jpg"/><Relationship Id="rId4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4.jpg"/><Relationship Id="rId4" Type="http://schemas.openxmlformats.org/officeDocument/2006/relationships/image" Target="../media/image31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jpg"/><Relationship Id="rId4" Type="http://schemas.openxmlformats.org/officeDocument/2006/relationships/image" Target="../media/image31.png"/><Relationship Id="rId5" Type="http://schemas.openxmlformats.org/officeDocument/2006/relationships/image" Target="../media/image43.jpg"/><Relationship Id="rId6" Type="http://schemas.openxmlformats.org/officeDocument/2006/relationships/image" Target="../media/image38.png"/><Relationship Id="rId7" Type="http://schemas.openxmlformats.org/officeDocument/2006/relationships/image" Target="../media/image40.jpg"/><Relationship Id="rId8" Type="http://schemas.openxmlformats.org/officeDocument/2006/relationships/image" Target="../media/image3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9.png"/><Relationship Id="rId4" Type="http://schemas.openxmlformats.org/officeDocument/2006/relationships/image" Target="../media/image31.png"/><Relationship Id="rId5" Type="http://schemas.openxmlformats.org/officeDocument/2006/relationships/image" Target="../media/image38.png"/><Relationship Id="rId6" Type="http://schemas.openxmlformats.org/officeDocument/2006/relationships/image" Target="../media/image4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eeplearning.net/tutorial/fcn_2D_segm.html" TargetMode="External"/><Relationship Id="rId4" Type="http://schemas.openxmlformats.org/officeDocument/2006/relationships/hyperlink" Target="https://medium.com/@wilburdes/semantic-segmentation-using-fully-convolutional-neural-networks-86e45336f99b" TargetMode="External"/><Relationship Id="rId5" Type="http://schemas.openxmlformats.org/officeDocument/2006/relationships/image" Target="../media/image12.jpg"/><Relationship Id="rId6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9.png"/><Relationship Id="rId4" Type="http://schemas.openxmlformats.org/officeDocument/2006/relationships/image" Target="../media/image31.png"/><Relationship Id="rId5" Type="http://schemas.openxmlformats.org/officeDocument/2006/relationships/image" Target="../media/image38.png"/><Relationship Id="rId6" Type="http://schemas.openxmlformats.org/officeDocument/2006/relationships/image" Target="../media/image40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jpg"/><Relationship Id="rId4" Type="http://schemas.openxmlformats.org/officeDocument/2006/relationships/image" Target="../media/image42.jpg"/><Relationship Id="rId5" Type="http://schemas.openxmlformats.org/officeDocument/2006/relationships/image" Target="../media/image26.jpg"/><Relationship Id="rId6" Type="http://schemas.openxmlformats.org/officeDocument/2006/relationships/image" Target="../media/image27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jpg"/><Relationship Id="rId4" Type="http://schemas.openxmlformats.org/officeDocument/2006/relationships/image" Target="../media/image31.png"/><Relationship Id="rId5" Type="http://schemas.openxmlformats.org/officeDocument/2006/relationships/image" Target="../media/image43.jpg"/><Relationship Id="rId6" Type="http://schemas.openxmlformats.org/officeDocument/2006/relationships/image" Target="../media/image38.png"/><Relationship Id="rId7" Type="http://schemas.openxmlformats.org/officeDocument/2006/relationships/image" Target="../media/image44.png"/><Relationship Id="rId8" Type="http://schemas.openxmlformats.org/officeDocument/2006/relationships/image" Target="../media/image3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4.jpg"/><Relationship Id="rId4" Type="http://schemas.openxmlformats.org/officeDocument/2006/relationships/image" Target="../media/image31.png"/><Relationship Id="rId5" Type="http://schemas.openxmlformats.org/officeDocument/2006/relationships/image" Target="../media/image43.jpg"/><Relationship Id="rId6" Type="http://schemas.openxmlformats.org/officeDocument/2006/relationships/image" Target="../media/image38.png"/><Relationship Id="rId7" Type="http://schemas.openxmlformats.org/officeDocument/2006/relationships/image" Target="../media/image58.png"/><Relationship Id="rId8" Type="http://schemas.openxmlformats.org/officeDocument/2006/relationships/image" Target="../media/image3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4.jpg"/><Relationship Id="rId4" Type="http://schemas.openxmlformats.org/officeDocument/2006/relationships/image" Target="../media/image43.jpg"/><Relationship Id="rId5" Type="http://schemas.openxmlformats.org/officeDocument/2006/relationships/image" Target="../media/image40.jpg"/><Relationship Id="rId6" Type="http://schemas.openxmlformats.org/officeDocument/2006/relationships/image" Target="../media/image4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0.png"/><Relationship Id="rId4" Type="http://schemas.openxmlformats.org/officeDocument/2006/relationships/image" Target="../media/image49.png"/><Relationship Id="rId5" Type="http://schemas.openxmlformats.org/officeDocument/2006/relationships/image" Target="../media/image47.png"/><Relationship Id="rId6" Type="http://schemas.openxmlformats.org/officeDocument/2006/relationships/image" Target="../media/image65.png"/><Relationship Id="rId7" Type="http://schemas.openxmlformats.org/officeDocument/2006/relationships/image" Target="../media/image5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0.png"/><Relationship Id="rId4" Type="http://schemas.openxmlformats.org/officeDocument/2006/relationships/image" Target="../media/image49.png"/><Relationship Id="rId5" Type="http://schemas.openxmlformats.org/officeDocument/2006/relationships/image" Target="../media/image51.jpg"/><Relationship Id="rId6" Type="http://schemas.openxmlformats.org/officeDocument/2006/relationships/image" Target="../media/image47.png"/><Relationship Id="rId7" Type="http://schemas.openxmlformats.org/officeDocument/2006/relationships/image" Target="../media/image65.png"/><Relationship Id="rId8" Type="http://schemas.openxmlformats.org/officeDocument/2006/relationships/image" Target="../media/image5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0.png"/><Relationship Id="rId4" Type="http://schemas.openxmlformats.org/officeDocument/2006/relationships/image" Target="../media/image49.png"/><Relationship Id="rId11" Type="http://schemas.openxmlformats.org/officeDocument/2006/relationships/image" Target="../media/image52.png"/><Relationship Id="rId10" Type="http://schemas.openxmlformats.org/officeDocument/2006/relationships/image" Target="../media/image65.png"/><Relationship Id="rId9" Type="http://schemas.openxmlformats.org/officeDocument/2006/relationships/image" Target="../media/image56.jpg"/><Relationship Id="rId5" Type="http://schemas.openxmlformats.org/officeDocument/2006/relationships/image" Target="../media/image48.png"/><Relationship Id="rId6" Type="http://schemas.openxmlformats.org/officeDocument/2006/relationships/image" Target="../media/image62.png"/><Relationship Id="rId7" Type="http://schemas.openxmlformats.org/officeDocument/2006/relationships/image" Target="../media/image51.jpg"/><Relationship Id="rId8" Type="http://schemas.openxmlformats.org/officeDocument/2006/relationships/image" Target="../media/image4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9.png"/><Relationship Id="rId4" Type="http://schemas.openxmlformats.org/officeDocument/2006/relationships/image" Target="../media/image63.png"/><Relationship Id="rId5" Type="http://schemas.openxmlformats.org/officeDocument/2006/relationships/image" Target="../media/image57.png"/><Relationship Id="rId6" Type="http://schemas.openxmlformats.org/officeDocument/2006/relationships/image" Target="../media/image5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4.png"/><Relationship Id="rId5" Type="http://schemas.openxmlformats.org/officeDocument/2006/relationships/image" Target="../media/image1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9.png"/><Relationship Id="rId4" Type="http://schemas.openxmlformats.org/officeDocument/2006/relationships/image" Target="../media/image63.png"/><Relationship Id="rId5" Type="http://schemas.openxmlformats.org/officeDocument/2006/relationships/image" Target="../media/image57.png"/><Relationship Id="rId6" Type="http://schemas.openxmlformats.org/officeDocument/2006/relationships/image" Target="../media/image5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4.png"/><Relationship Id="rId4" Type="http://schemas.openxmlformats.org/officeDocument/2006/relationships/image" Target="../media/image75.png"/><Relationship Id="rId5" Type="http://schemas.openxmlformats.org/officeDocument/2006/relationships/image" Target="../media/image71.png"/><Relationship Id="rId6" Type="http://schemas.openxmlformats.org/officeDocument/2006/relationships/image" Target="../media/image40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1.png"/><Relationship Id="rId4" Type="http://schemas.openxmlformats.org/officeDocument/2006/relationships/image" Target="../media/image79.png"/><Relationship Id="rId5" Type="http://schemas.openxmlformats.org/officeDocument/2006/relationships/image" Target="../media/image98.png"/><Relationship Id="rId6" Type="http://schemas.openxmlformats.org/officeDocument/2006/relationships/image" Target="../media/image70.png"/><Relationship Id="rId7" Type="http://schemas.openxmlformats.org/officeDocument/2006/relationships/image" Target="../media/image59.png"/><Relationship Id="rId8" Type="http://schemas.openxmlformats.org/officeDocument/2006/relationships/image" Target="../media/image6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66.png"/><Relationship Id="rId4" Type="http://schemas.openxmlformats.org/officeDocument/2006/relationships/image" Target="../media/image98.png"/><Relationship Id="rId9" Type="http://schemas.openxmlformats.org/officeDocument/2006/relationships/image" Target="../media/image61.png"/><Relationship Id="rId5" Type="http://schemas.openxmlformats.org/officeDocument/2006/relationships/image" Target="../media/image70.png"/><Relationship Id="rId6" Type="http://schemas.openxmlformats.org/officeDocument/2006/relationships/image" Target="../media/image59.png"/><Relationship Id="rId7" Type="http://schemas.openxmlformats.org/officeDocument/2006/relationships/image" Target="../media/image67.png"/><Relationship Id="rId8" Type="http://schemas.openxmlformats.org/officeDocument/2006/relationships/image" Target="../media/image6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68.png"/><Relationship Id="rId4" Type="http://schemas.openxmlformats.org/officeDocument/2006/relationships/image" Target="../media/image73.png"/><Relationship Id="rId11" Type="http://schemas.openxmlformats.org/officeDocument/2006/relationships/image" Target="../media/image77.png"/><Relationship Id="rId10" Type="http://schemas.openxmlformats.org/officeDocument/2006/relationships/image" Target="../media/image72.png"/><Relationship Id="rId9" Type="http://schemas.openxmlformats.org/officeDocument/2006/relationships/image" Target="../media/image74.png"/><Relationship Id="rId5" Type="http://schemas.openxmlformats.org/officeDocument/2006/relationships/image" Target="../media/image98.png"/><Relationship Id="rId6" Type="http://schemas.openxmlformats.org/officeDocument/2006/relationships/image" Target="../media/image70.png"/><Relationship Id="rId7" Type="http://schemas.openxmlformats.org/officeDocument/2006/relationships/image" Target="../media/image59.png"/><Relationship Id="rId8" Type="http://schemas.openxmlformats.org/officeDocument/2006/relationships/image" Target="../media/image6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98.png"/><Relationship Id="rId4" Type="http://schemas.openxmlformats.org/officeDocument/2006/relationships/image" Target="../media/image70.png"/><Relationship Id="rId11" Type="http://schemas.openxmlformats.org/officeDocument/2006/relationships/image" Target="../media/image77.png"/><Relationship Id="rId10" Type="http://schemas.openxmlformats.org/officeDocument/2006/relationships/image" Target="../media/image72.png"/><Relationship Id="rId9" Type="http://schemas.openxmlformats.org/officeDocument/2006/relationships/image" Target="../media/image74.png"/><Relationship Id="rId5" Type="http://schemas.openxmlformats.org/officeDocument/2006/relationships/image" Target="../media/image59.png"/><Relationship Id="rId6" Type="http://schemas.openxmlformats.org/officeDocument/2006/relationships/image" Target="../media/image67.png"/><Relationship Id="rId7" Type="http://schemas.openxmlformats.org/officeDocument/2006/relationships/image" Target="../media/image68.png"/><Relationship Id="rId8" Type="http://schemas.openxmlformats.org/officeDocument/2006/relationships/image" Target="../media/image73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87.jpg"/><Relationship Id="rId4" Type="http://schemas.openxmlformats.org/officeDocument/2006/relationships/image" Target="../media/image70.png"/><Relationship Id="rId11" Type="http://schemas.openxmlformats.org/officeDocument/2006/relationships/image" Target="../media/image77.png"/><Relationship Id="rId10" Type="http://schemas.openxmlformats.org/officeDocument/2006/relationships/image" Target="../media/image82.png"/><Relationship Id="rId12" Type="http://schemas.openxmlformats.org/officeDocument/2006/relationships/image" Target="../media/image76.png"/><Relationship Id="rId9" Type="http://schemas.openxmlformats.org/officeDocument/2006/relationships/image" Target="../media/image73.png"/><Relationship Id="rId5" Type="http://schemas.openxmlformats.org/officeDocument/2006/relationships/image" Target="../media/image59.png"/><Relationship Id="rId6" Type="http://schemas.openxmlformats.org/officeDocument/2006/relationships/image" Target="../media/image67.png"/><Relationship Id="rId7" Type="http://schemas.openxmlformats.org/officeDocument/2006/relationships/image" Target="../media/image81.png"/><Relationship Id="rId8" Type="http://schemas.openxmlformats.org/officeDocument/2006/relationships/image" Target="../media/image68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9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99.png"/><Relationship Id="rId4" Type="http://schemas.openxmlformats.org/officeDocument/2006/relationships/image" Target="../media/image89.png"/><Relationship Id="rId9" Type="http://schemas.openxmlformats.org/officeDocument/2006/relationships/image" Target="../media/image88.png"/><Relationship Id="rId5" Type="http://schemas.openxmlformats.org/officeDocument/2006/relationships/image" Target="../media/image85.png"/><Relationship Id="rId6" Type="http://schemas.openxmlformats.org/officeDocument/2006/relationships/image" Target="../media/image83.png"/><Relationship Id="rId7" Type="http://schemas.openxmlformats.org/officeDocument/2006/relationships/image" Target="../media/image84.png"/><Relationship Id="rId8" Type="http://schemas.openxmlformats.org/officeDocument/2006/relationships/image" Target="../media/image8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96.png"/><Relationship Id="rId4" Type="http://schemas.openxmlformats.org/officeDocument/2006/relationships/image" Target="../media/image90.png"/><Relationship Id="rId5" Type="http://schemas.openxmlformats.org/officeDocument/2006/relationships/image" Target="../media/image94.jpg"/><Relationship Id="rId6" Type="http://schemas.openxmlformats.org/officeDocument/2006/relationships/image" Target="../media/image9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30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91.png"/><Relationship Id="rId4" Type="http://schemas.openxmlformats.org/officeDocument/2006/relationships/image" Target="../media/image95.png"/><Relationship Id="rId5" Type="http://schemas.openxmlformats.org/officeDocument/2006/relationships/image" Target="../media/image93.jpg"/><Relationship Id="rId6" Type="http://schemas.openxmlformats.org/officeDocument/2006/relationships/image" Target="../media/image96.png"/><Relationship Id="rId7" Type="http://schemas.openxmlformats.org/officeDocument/2006/relationships/image" Target="../media/image90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97.png"/><Relationship Id="rId4" Type="http://schemas.openxmlformats.org/officeDocument/2006/relationships/image" Target="../media/image101.jpg"/><Relationship Id="rId5" Type="http://schemas.openxmlformats.org/officeDocument/2006/relationships/image" Target="../media/image100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05.png"/><Relationship Id="rId4" Type="http://schemas.openxmlformats.org/officeDocument/2006/relationships/hyperlink" Target="https://hackernoon.com/understanding-architecture-of-lstm" TargetMode="External"/><Relationship Id="rId5" Type="http://schemas.openxmlformats.org/officeDocument/2006/relationships/hyperlink" Target="https://hackernoon.com/understanding-architecture-of-lstm" TargetMode="External"/><Relationship Id="rId6" Type="http://schemas.openxmlformats.org/officeDocument/2006/relationships/image" Target="../media/image102.png"/><Relationship Id="rId7" Type="http://schemas.openxmlformats.org/officeDocument/2006/relationships/image" Target="../media/image97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15.png"/><Relationship Id="rId4" Type="http://schemas.openxmlformats.org/officeDocument/2006/relationships/image" Target="../media/image102.png"/><Relationship Id="rId5" Type="http://schemas.openxmlformats.org/officeDocument/2006/relationships/image" Target="../media/image106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11.png"/><Relationship Id="rId4" Type="http://schemas.openxmlformats.org/officeDocument/2006/relationships/image" Target="../media/image104.png"/><Relationship Id="rId5" Type="http://schemas.openxmlformats.org/officeDocument/2006/relationships/image" Target="../media/image115.png"/><Relationship Id="rId6" Type="http://schemas.openxmlformats.org/officeDocument/2006/relationships/image" Target="../media/image102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03.png"/><Relationship Id="rId4" Type="http://schemas.openxmlformats.org/officeDocument/2006/relationships/image" Target="../media/image10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11.png"/><Relationship Id="rId4" Type="http://schemas.openxmlformats.org/officeDocument/2006/relationships/image" Target="../media/image104.png"/><Relationship Id="rId5" Type="http://schemas.openxmlformats.org/officeDocument/2006/relationships/image" Target="../media/image107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10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19.png"/><Relationship Id="rId4" Type="http://schemas.openxmlformats.org/officeDocument/2006/relationships/image" Target="../media/image109.png"/><Relationship Id="rId5" Type="http://schemas.openxmlformats.org/officeDocument/2006/relationships/image" Target="../media/image122.png"/><Relationship Id="rId6" Type="http://schemas.openxmlformats.org/officeDocument/2006/relationships/image" Target="../media/image113.png"/><Relationship Id="rId7" Type="http://schemas.openxmlformats.org/officeDocument/2006/relationships/image" Target="../media/image116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14.png"/><Relationship Id="rId4" Type="http://schemas.openxmlformats.org/officeDocument/2006/relationships/image" Target="../media/image108.png"/><Relationship Id="rId5" Type="http://schemas.openxmlformats.org/officeDocument/2006/relationships/image" Target="../media/image112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14.png"/><Relationship Id="rId4" Type="http://schemas.openxmlformats.org/officeDocument/2006/relationships/image" Target="../media/image108.png"/><Relationship Id="rId5" Type="http://schemas.openxmlformats.org/officeDocument/2006/relationships/image" Target="../media/image112.png"/><Relationship Id="rId6" Type="http://schemas.openxmlformats.org/officeDocument/2006/relationships/image" Target="../media/image123.png"/><Relationship Id="rId7" Type="http://schemas.openxmlformats.org/officeDocument/2006/relationships/image" Target="../media/image126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20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20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56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36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4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oronavirus.data.gov.uk/details/cases" TargetMode="External"/><Relationship Id="rId4" Type="http://schemas.openxmlformats.org/officeDocument/2006/relationships/hyperlink" Target="https://coronavirus.data.gov.uk/" TargetMode="External"/><Relationship Id="rId10" Type="http://schemas.openxmlformats.org/officeDocument/2006/relationships/image" Target="../media/image14.jpg"/><Relationship Id="rId9" Type="http://schemas.openxmlformats.org/officeDocument/2006/relationships/image" Target="../media/image16.jpg"/><Relationship Id="rId5" Type="http://schemas.openxmlformats.org/officeDocument/2006/relationships/hyperlink" Target="https://nouvelles.umontreal.ca/en/article/2020/05/01/far-more-cases-than-officially-reported/" TargetMode="External"/><Relationship Id="rId6" Type="http://schemas.openxmlformats.org/officeDocument/2006/relationships/hyperlink" Target="https://nouvelles.umontreal.ca/en/article/2020/05/01/far-more-cases-than-officially-reported/" TargetMode="External"/><Relationship Id="rId7" Type="http://schemas.openxmlformats.org/officeDocument/2006/relationships/hyperlink" Target="https://www.timeshighereducation.com/features/grade-inflation-worldwide-trend" TargetMode="External"/><Relationship Id="rId8" Type="http://schemas.openxmlformats.org/officeDocument/2006/relationships/image" Target="../media/image11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54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29.png"/><Relationship Id="rId4" Type="http://schemas.openxmlformats.org/officeDocument/2006/relationships/image" Target="../media/image125.png"/><Relationship Id="rId5" Type="http://schemas.openxmlformats.org/officeDocument/2006/relationships/image" Target="../media/image121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24.jp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32.jp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31.jpg"/><Relationship Id="rId4" Type="http://schemas.openxmlformats.org/officeDocument/2006/relationships/hyperlink" Target="http://www.gutenberg.org/files/50732/50732-h/50732-h.htm" TargetMode="Externa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30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27.jp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34.jp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28.jpg"/><Relationship Id="rId4" Type="http://schemas.openxmlformats.org/officeDocument/2006/relationships/image" Target="../media/image133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38.gif"/><Relationship Id="rId4" Type="http://schemas.openxmlformats.org/officeDocument/2006/relationships/image" Target="../media/image139.png"/><Relationship Id="rId5" Type="http://schemas.openxmlformats.org/officeDocument/2006/relationships/hyperlink" Target="http://mlexplained.com/2017/12/29/attention-is-all-you-need-explained/" TargetMode="Externa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42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35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49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37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51.png"/><Relationship Id="rId4" Type="http://schemas.openxmlformats.org/officeDocument/2006/relationships/hyperlink" Target="http://jalammar.github.io/illustrated-gpt2/" TargetMode="External"/><Relationship Id="rId5" Type="http://schemas.openxmlformats.org/officeDocument/2006/relationships/image" Target="../media/image148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41.png"/><Relationship Id="rId4" Type="http://schemas.openxmlformats.org/officeDocument/2006/relationships/hyperlink" Target="http://jalammar.github.io/illustrated-transformer/" TargetMode="Externa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41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41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140.png"/><Relationship Id="rId4" Type="http://schemas.openxmlformats.org/officeDocument/2006/relationships/hyperlink" Target="http://jalammar.github.io/illustrated-transformer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5.png"/><Relationship Id="rId4" Type="http://schemas.openxmlformats.org/officeDocument/2006/relationships/image" Target="../media/image22.gif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43.png"/><Relationship Id="rId4" Type="http://schemas.openxmlformats.org/officeDocument/2006/relationships/image" Target="../media/image145.png"/><Relationship Id="rId5" Type="http://schemas.openxmlformats.org/officeDocument/2006/relationships/hyperlink" Target="http://www.poetrypicture.club/the-cat-sat-on-the-mat/" TargetMode="Externa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144.png"/><Relationship Id="rId4" Type="http://schemas.openxmlformats.org/officeDocument/2006/relationships/hyperlink" Target="http://jalammar.github.io/illustrated-transformer/" TargetMode="Externa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53.png"/><Relationship Id="rId4" Type="http://schemas.openxmlformats.org/officeDocument/2006/relationships/hyperlink" Target="http://jalammar.github.io/illustrated-gpt2/" TargetMode="Externa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135.pn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50.png"/><Relationship Id="rId4" Type="http://schemas.openxmlformats.org/officeDocument/2006/relationships/image" Target="../media/image146.pn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Relationship Id="rId3" Type="http://schemas.openxmlformats.org/officeDocument/2006/relationships/hyperlink" Target="https://arxiv.org/pdf/1810.04805.pdf" TargetMode="External"/><Relationship Id="rId4" Type="http://schemas.openxmlformats.org/officeDocument/2006/relationships/hyperlink" Target="https://d4mucfpksywv.cloudfront.net/better-language-models/language_models_are_unsupervised_multitask_learners.pdf" TargetMode="External"/><Relationship Id="rId5" Type="http://schemas.openxmlformats.org/officeDocument/2006/relationships/image" Target="../media/image135.pn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157.png"/><Relationship Id="rId4" Type="http://schemas.openxmlformats.org/officeDocument/2006/relationships/image" Target="../media/image152.png"/><Relationship Id="rId5" Type="http://schemas.openxmlformats.org/officeDocument/2006/relationships/image" Target="../media/image155.pn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9.xml"/><Relationship Id="rId3" Type="http://schemas.openxmlformats.org/officeDocument/2006/relationships/hyperlink" Target="http://www.cs.toronto.edu/~rgrosse/courses/csc321_2018/" TargetMode="External"/><Relationship Id="rId4" Type="http://schemas.openxmlformats.org/officeDocument/2006/relationships/hyperlink" Target="https://www.cs.ox.ac.uk/people/nando.defreitas/machinelearning/" TargetMode="External"/><Relationship Id="rId9" Type="http://schemas.openxmlformats.org/officeDocument/2006/relationships/hyperlink" Target="https://www.bioinf.jku.at/publications/older/2604.pdf" TargetMode="External"/><Relationship Id="rId5" Type="http://schemas.openxmlformats.org/officeDocument/2006/relationships/hyperlink" Target="http://cs231n.stanford.edu/slides/2017/cs231n_2017_lecture10.pdf" TargetMode="External"/><Relationship Id="rId6" Type="http://schemas.openxmlformats.org/officeDocument/2006/relationships/hyperlink" Target="http://cs224d.stanford.edu/syllabus.html" TargetMode="External"/><Relationship Id="rId7" Type="http://schemas.openxmlformats.org/officeDocument/2006/relationships/hyperlink" Target="http://karpathy.github.io/2015/05/21/rnn-effectiveness/" TargetMode="External"/><Relationship Id="rId8" Type="http://schemas.openxmlformats.org/officeDocument/2006/relationships/hyperlink" Target="https://arxiv.org/abs/1406.1078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Deep Learning</a:t>
            </a:r>
            <a:endParaRPr/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2819700" y="2901175"/>
            <a:ext cx="40491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-GB" sz="1879"/>
              <a:t>       7</a:t>
            </a:r>
            <a:r>
              <a:rPr lang="en-GB" sz="1879"/>
              <a:t>.    Sequential Models</a:t>
            </a:r>
            <a:endParaRPr sz="1879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endParaRPr sz="2400"/>
          </a:p>
        </p:txBody>
      </p:sp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 b="0" l="49171" r="0" t="0"/>
          <a:stretch/>
        </p:blipFill>
        <p:spPr>
          <a:xfrm>
            <a:off x="3949789" y="1212050"/>
            <a:ext cx="3925311" cy="375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2"/>
          <p:cNvPicPr preferRelativeResize="0"/>
          <p:nvPr/>
        </p:nvPicPr>
        <p:blipFill rotWithShape="1">
          <a:blip r:embed="rId3">
            <a:alphaModFix/>
          </a:blip>
          <a:srcRect b="0" l="0" r="83551" t="0"/>
          <a:stretch/>
        </p:blipFill>
        <p:spPr>
          <a:xfrm>
            <a:off x="152400" y="1212050"/>
            <a:ext cx="1270274" cy="375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endParaRPr sz="2400"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3">
            <a:alphaModFix/>
          </a:blip>
          <a:srcRect b="0" l="49171" r="0" t="0"/>
          <a:stretch/>
        </p:blipFill>
        <p:spPr>
          <a:xfrm>
            <a:off x="3949789" y="1212050"/>
            <a:ext cx="3925311" cy="375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/>
          <p:nvPr/>
        </p:nvPicPr>
        <p:blipFill rotWithShape="1">
          <a:blip r:embed="rId3">
            <a:alphaModFix/>
          </a:blip>
          <a:srcRect b="0" l="0" r="74808" t="0"/>
          <a:stretch/>
        </p:blipFill>
        <p:spPr>
          <a:xfrm>
            <a:off x="152400" y="1212050"/>
            <a:ext cx="1945469" cy="375152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 txBox="1"/>
          <p:nvPr>
            <p:ph idx="4294967295" type="body"/>
          </p:nvPr>
        </p:nvSpPr>
        <p:spPr>
          <a:xfrm>
            <a:off x="5652892" y="1523457"/>
            <a:ext cx="3179400" cy="36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for each frame extract features using </a:t>
            </a:r>
            <a:r>
              <a:rPr b="1" lang="en-GB" sz="1500"/>
              <a:t>CNN</a:t>
            </a:r>
            <a:endParaRPr b="1" sz="1500"/>
          </a:p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concatenate all the features in a </a:t>
            </a:r>
            <a:r>
              <a:rPr b="1" lang="en-GB" sz="1500"/>
              <a:t>huge  </a:t>
            </a:r>
            <a:r>
              <a:rPr lang="en-GB" sz="1500"/>
              <a:t>video representation vector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endParaRPr sz="2400"/>
          </a:p>
        </p:txBody>
      </p:sp>
      <p:sp>
        <p:nvSpPr>
          <p:cNvPr id="191" name="Google Shape;191;p24"/>
          <p:cNvSpPr txBox="1"/>
          <p:nvPr>
            <p:ph idx="4294967295" type="body"/>
          </p:nvPr>
        </p:nvSpPr>
        <p:spPr>
          <a:xfrm>
            <a:off x="5652892" y="1523457"/>
            <a:ext cx="3179400" cy="36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for each frame extract features using </a:t>
            </a:r>
            <a:r>
              <a:rPr b="1" lang="en-GB" sz="1500"/>
              <a:t>CNN</a:t>
            </a:r>
            <a:endParaRPr b="1" sz="1500"/>
          </a:p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concatenate all the features in a </a:t>
            </a:r>
            <a:r>
              <a:rPr b="1" lang="en-GB" sz="1500"/>
              <a:t>huge  </a:t>
            </a:r>
            <a:r>
              <a:rPr lang="en-GB" sz="1500"/>
              <a:t>video representation vector</a:t>
            </a:r>
            <a:endParaRPr sz="1500"/>
          </a:p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process the video representation using </a:t>
            </a:r>
            <a:r>
              <a:rPr b="1" lang="en-GB" sz="1500"/>
              <a:t>fully connected layers</a:t>
            </a:r>
            <a:endParaRPr b="1" sz="1500"/>
          </a:p>
        </p:txBody>
      </p:sp>
      <p:pic>
        <p:nvPicPr>
          <p:cNvPr id="192" name="Google Shape;192;p24"/>
          <p:cNvPicPr preferRelativeResize="0"/>
          <p:nvPr/>
        </p:nvPicPr>
        <p:blipFill rotWithShape="1">
          <a:blip r:embed="rId3">
            <a:alphaModFix/>
          </a:blip>
          <a:srcRect b="0" l="0" r="35052" t="0"/>
          <a:stretch/>
        </p:blipFill>
        <p:spPr>
          <a:xfrm>
            <a:off x="152400" y="1238050"/>
            <a:ext cx="5006889" cy="3744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endParaRPr sz="2400"/>
          </a:p>
        </p:txBody>
      </p:sp>
      <p:pic>
        <p:nvPicPr>
          <p:cNvPr id="198" name="Google Shape;198;p25"/>
          <p:cNvPicPr preferRelativeResize="0"/>
          <p:nvPr/>
        </p:nvPicPr>
        <p:blipFill rotWithShape="1">
          <a:blip r:embed="rId3">
            <a:alphaModFix/>
          </a:blip>
          <a:srcRect b="0" l="0" r="33787" t="0"/>
          <a:stretch/>
        </p:blipFill>
        <p:spPr>
          <a:xfrm>
            <a:off x="152400" y="1219025"/>
            <a:ext cx="5103720" cy="374455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5"/>
          <p:cNvSpPr txBox="1"/>
          <p:nvPr>
            <p:ph idx="4294967295" type="body"/>
          </p:nvPr>
        </p:nvSpPr>
        <p:spPr>
          <a:xfrm>
            <a:off x="5895050" y="1880875"/>
            <a:ext cx="3249000" cy="19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-GB" sz="2006"/>
              <a:t>Why not?</a:t>
            </a:r>
            <a:endParaRPr sz="1225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baseline="-25000" sz="1225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r>
              <a:rPr lang="en-GB" sz="2400"/>
              <a:t> </a:t>
            </a:r>
            <a:endParaRPr sz="2400"/>
          </a:p>
        </p:txBody>
      </p:sp>
      <p:pic>
        <p:nvPicPr>
          <p:cNvPr id="205" name="Google Shape;205;p26"/>
          <p:cNvPicPr preferRelativeResize="0"/>
          <p:nvPr/>
        </p:nvPicPr>
        <p:blipFill rotWithShape="1">
          <a:blip r:embed="rId3">
            <a:alphaModFix/>
          </a:blip>
          <a:srcRect b="0" l="0" r="33914" t="0"/>
          <a:stretch/>
        </p:blipFill>
        <p:spPr>
          <a:xfrm>
            <a:off x="152400" y="1214175"/>
            <a:ext cx="5100560" cy="374939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6"/>
          <p:cNvSpPr/>
          <p:nvPr/>
        </p:nvSpPr>
        <p:spPr>
          <a:xfrm rot="5400000">
            <a:off x="2368050" y="4103800"/>
            <a:ext cx="190500" cy="7884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"/>
          <p:cNvSpPr txBox="1"/>
          <p:nvPr/>
        </p:nvSpPr>
        <p:spPr>
          <a:xfrm>
            <a:off x="2296500" y="4540275"/>
            <a:ext cx="561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6"/>
          <p:cNvSpPr txBox="1"/>
          <p:nvPr/>
        </p:nvSpPr>
        <p:spPr>
          <a:xfrm>
            <a:off x="2571750" y="4492575"/>
            <a:ext cx="2085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∈</a:t>
            </a: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</a:t>
            </a:r>
            <a:r>
              <a:rPr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b="1"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d1*f</a:t>
            </a:r>
            <a:r>
              <a:rPr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) x d2</a:t>
            </a:r>
            <a:endParaRPr baseline="-25000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26"/>
          <p:cNvSpPr txBox="1"/>
          <p:nvPr>
            <p:ph idx="4294967295" type="body"/>
          </p:nvPr>
        </p:nvSpPr>
        <p:spPr>
          <a:xfrm>
            <a:off x="5895050" y="1880875"/>
            <a:ext cx="3249000" cy="19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-GB" sz="2006"/>
              <a:t>Why not?</a:t>
            </a:r>
            <a:endParaRPr sz="1225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baseline="-25000" sz="1225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endParaRPr sz="2400"/>
          </a:p>
        </p:txBody>
      </p:sp>
      <p:sp>
        <p:nvSpPr>
          <p:cNvPr id="215" name="Google Shape;215;p27"/>
          <p:cNvSpPr txBox="1"/>
          <p:nvPr>
            <p:ph idx="4294967295" type="body"/>
          </p:nvPr>
        </p:nvSpPr>
        <p:spPr>
          <a:xfrm>
            <a:off x="5706300" y="851550"/>
            <a:ext cx="3124200" cy="4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400"/>
              <a:t> </a:t>
            </a:r>
            <a:endParaRPr sz="1800"/>
          </a:p>
        </p:txBody>
      </p:sp>
      <p:sp>
        <p:nvSpPr>
          <p:cNvPr id="216" name="Google Shape;216;p27"/>
          <p:cNvSpPr txBox="1"/>
          <p:nvPr/>
        </p:nvSpPr>
        <p:spPr>
          <a:xfrm>
            <a:off x="2508877" y="2698458"/>
            <a:ext cx="5307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latin typeface="Lato"/>
                <a:ea typeface="Lato"/>
                <a:cs typeface="Lato"/>
                <a:sym typeface="Lato"/>
              </a:rPr>
              <a:t>?</a:t>
            </a:r>
            <a:endParaRPr sz="4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7" name="Google Shape;217;p27"/>
          <p:cNvPicPr preferRelativeResize="0"/>
          <p:nvPr/>
        </p:nvPicPr>
        <p:blipFill rotWithShape="1">
          <a:blip r:embed="rId3">
            <a:alphaModFix/>
          </a:blip>
          <a:srcRect b="0" l="0" r="84223" t="0"/>
          <a:stretch/>
        </p:blipFill>
        <p:spPr>
          <a:xfrm>
            <a:off x="152400" y="1237625"/>
            <a:ext cx="1210058" cy="372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 rotWithShape="1">
          <a:blip r:embed="rId3">
            <a:alphaModFix/>
          </a:blip>
          <a:srcRect b="0" l="49298" r="34924" t="0"/>
          <a:stretch/>
        </p:blipFill>
        <p:spPr>
          <a:xfrm>
            <a:off x="3933566" y="1237625"/>
            <a:ext cx="1210058" cy="372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r>
              <a:rPr lang="en-GB" sz="2400"/>
              <a:t> </a:t>
            </a:r>
            <a:endParaRPr sz="2400"/>
          </a:p>
        </p:txBody>
      </p:sp>
      <p:pic>
        <p:nvPicPr>
          <p:cNvPr id="224" name="Google Shape;224;p28"/>
          <p:cNvPicPr preferRelativeResize="0"/>
          <p:nvPr/>
        </p:nvPicPr>
        <p:blipFill rotWithShape="1">
          <a:blip r:embed="rId3">
            <a:alphaModFix/>
          </a:blip>
          <a:srcRect b="0" l="0" r="33914" t="0"/>
          <a:stretch/>
        </p:blipFill>
        <p:spPr>
          <a:xfrm>
            <a:off x="152400" y="1252800"/>
            <a:ext cx="5048013" cy="37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8"/>
          <p:cNvSpPr/>
          <p:nvPr/>
        </p:nvSpPr>
        <p:spPr>
          <a:xfrm rot="5400000">
            <a:off x="2368050" y="4103800"/>
            <a:ext cx="190500" cy="7884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8"/>
          <p:cNvSpPr txBox="1"/>
          <p:nvPr/>
        </p:nvSpPr>
        <p:spPr>
          <a:xfrm>
            <a:off x="2296500" y="4540275"/>
            <a:ext cx="561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8"/>
          <p:cNvSpPr txBox="1"/>
          <p:nvPr/>
        </p:nvSpPr>
        <p:spPr>
          <a:xfrm>
            <a:off x="2571750" y="4492575"/>
            <a:ext cx="2085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∈</a:t>
            </a: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</a:t>
            </a:r>
            <a:r>
              <a:rPr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b="1"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d1*f</a:t>
            </a:r>
            <a:r>
              <a:rPr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) x d2</a:t>
            </a:r>
            <a:endParaRPr baseline="-25000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28"/>
          <p:cNvSpPr txBox="1"/>
          <p:nvPr>
            <p:ph idx="4294967295" type="body"/>
          </p:nvPr>
        </p:nvSpPr>
        <p:spPr>
          <a:xfrm>
            <a:off x="5895050" y="1880875"/>
            <a:ext cx="3249000" cy="19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-GB" sz="2006"/>
              <a:t>Why not?</a:t>
            </a:r>
            <a:endParaRPr b="1" sz="2006"/>
          </a:p>
          <a:p>
            <a:pPr indent="-323396" lvl="0" marL="45720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SzPts val="1493"/>
              <a:buChar char="●"/>
            </a:pPr>
            <a:r>
              <a:rPr b="1" lang="en-GB" sz="1492"/>
              <a:t>huge</a:t>
            </a:r>
            <a:r>
              <a:rPr lang="en-GB" sz="1492"/>
              <a:t> number of parameters</a:t>
            </a:r>
            <a:endParaRPr sz="1225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baseline="-25000" sz="1225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r>
              <a:rPr lang="en-GB" sz="2400"/>
              <a:t> </a:t>
            </a:r>
            <a:endParaRPr sz="2400"/>
          </a:p>
        </p:txBody>
      </p:sp>
      <p:pic>
        <p:nvPicPr>
          <p:cNvPr id="234" name="Google Shape;234;p29"/>
          <p:cNvPicPr preferRelativeResize="0"/>
          <p:nvPr/>
        </p:nvPicPr>
        <p:blipFill rotWithShape="1">
          <a:blip r:embed="rId3">
            <a:alphaModFix/>
          </a:blip>
          <a:srcRect b="0" l="0" r="33914" t="0"/>
          <a:stretch/>
        </p:blipFill>
        <p:spPr>
          <a:xfrm>
            <a:off x="152400" y="1247975"/>
            <a:ext cx="5054575" cy="371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9"/>
          <p:cNvSpPr/>
          <p:nvPr/>
        </p:nvSpPr>
        <p:spPr>
          <a:xfrm rot="5400000">
            <a:off x="2368050" y="4103800"/>
            <a:ext cx="190500" cy="7884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9"/>
          <p:cNvSpPr txBox="1"/>
          <p:nvPr/>
        </p:nvSpPr>
        <p:spPr>
          <a:xfrm>
            <a:off x="2296500" y="4540275"/>
            <a:ext cx="561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7" name="Google Shape;237;p29"/>
          <p:cNvSpPr txBox="1"/>
          <p:nvPr/>
        </p:nvSpPr>
        <p:spPr>
          <a:xfrm>
            <a:off x="2571750" y="4492575"/>
            <a:ext cx="2085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∈</a:t>
            </a: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</a:t>
            </a:r>
            <a:r>
              <a:rPr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b="1"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d1*f</a:t>
            </a:r>
            <a:r>
              <a:rPr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) x d2</a:t>
            </a:r>
            <a:endParaRPr baseline="-25000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29"/>
          <p:cNvSpPr txBox="1"/>
          <p:nvPr>
            <p:ph idx="4294967295" type="body"/>
          </p:nvPr>
        </p:nvSpPr>
        <p:spPr>
          <a:xfrm>
            <a:off x="5895050" y="1880875"/>
            <a:ext cx="3249000" cy="19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-GB" sz="2006"/>
              <a:t>Why not?</a:t>
            </a:r>
            <a:endParaRPr b="1" sz="2006"/>
          </a:p>
          <a:p>
            <a:pPr indent="-323396" lvl="0" marL="45720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SzPts val="1493"/>
              <a:buChar char="●"/>
            </a:pPr>
            <a:r>
              <a:rPr b="1" lang="en-GB" sz="1492"/>
              <a:t>huge</a:t>
            </a:r>
            <a:r>
              <a:rPr lang="en-GB" sz="1492"/>
              <a:t> number of parameters</a:t>
            </a:r>
            <a:endParaRPr b="1" sz="1492"/>
          </a:p>
          <a:p>
            <a:pPr indent="-323396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93"/>
              <a:buChar char="●"/>
            </a:pPr>
            <a:r>
              <a:rPr b="1" lang="en-GB" sz="1492"/>
              <a:t>no</a:t>
            </a:r>
            <a:r>
              <a:rPr lang="en-GB" sz="1492"/>
              <a:t> sequentiality</a:t>
            </a:r>
            <a:r>
              <a:rPr lang="en-GB" sz="1225"/>
              <a:t> </a:t>
            </a:r>
            <a:endParaRPr sz="1225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baseline="-25000" sz="1225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"/>
          <p:cNvSpPr txBox="1"/>
          <p:nvPr>
            <p:ph idx="4294967295" type="body"/>
          </p:nvPr>
        </p:nvSpPr>
        <p:spPr>
          <a:xfrm>
            <a:off x="5895050" y="1880875"/>
            <a:ext cx="3249000" cy="19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-GB" sz="2006"/>
              <a:t>Why not?</a:t>
            </a:r>
            <a:endParaRPr b="1" sz="2006"/>
          </a:p>
          <a:p>
            <a:pPr indent="-323396" lvl="0" marL="45720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SzPts val="1493"/>
              <a:buChar char="●"/>
            </a:pPr>
            <a:r>
              <a:rPr b="1" lang="en-GB" sz="1492"/>
              <a:t>huge</a:t>
            </a:r>
            <a:r>
              <a:rPr lang="en-GB" sz="1492"/>
              <a:t> number of parameters</a:t>
            </a:r>
            <a:endParaRPr b="1" sz="1492"/>
          </a:p>
          <a:p>
            <a:pPr indent="-323396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93"/>
              <a:buChar char="●"/>
            </a:pPr>
            <a:r>
              <a:rPr b="1" lang="en-GB" sz="1492"/>
              <a:t>n</a:t>
            </a:r>
            <a:r>
              <a:rPr b="1" lang="en-GB" sz="1492"/>
              <a:t>o</a:t>
            </a:r>
            <a:r>
              <a:rPr lang="en-GB" sz="1492"/>
              <a:t> sequentiality</a:t>
            </a:r>
            <a:endParaRPr sz="1492"/>
          </a:p>
          <a:p>
            <a:pPr indent="-323396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93"/>
              <a:buChar char="●"/>
            </a:pPr>
            <a:r>
              <a:rPr b="1" lang="en-GB" sz="1492"/>
              <a:t>fixed</a:t>
            </a:r>
            <a:r>
              <a:rPr lang="en-GB" sz="1492"/>
              <a:t> input length</a:t>
            </a:r>
            <a:r>
              <a:rPr lang="en-GB" sz="1225"/>
              <a:t> </a:t>
            </a:r>
            <a:endParaRPr sz="1225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baseline="-25000" sz="1225"/>
          </a:p>
        </p:txBody>
      </p:sp>
      <p:sp>
        <p:nvSpPr>
          <p:cNvPr id="244" name="Google Shape;244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r>
              <a:rPr lang="en-GB" sz="2400"/>
              <a:t> </a:t>
            </a:r>
            <a:endParaRPr sz="2400"/>
          </a:p>
        </p:txBody>
      </p:sp>
      <p:pic>
        <p:nvPicPr>
          <p:cNvPr id="245" name="Google Shape;245;p30"/>
          <p:cNvPicPr preferRelativeResize="0"/>
          <p:nvPr/>
        </p:nvPicPr>
        <p:blipFill rotWithShape="1">
          <a:blip r:embed="rId3">
            <a:alphaModFix/>
          </a:blip>
          <a:srcRect b="0" l="0" r="33914" t="0"/>
          <a:stretch/>
        </p:blipFill>
        <p:spPr>
          <a:xfrm>
            <a:off x="152400" y="1238325"/>
            <a:ext cx="5067716" cy="3725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0"/>
          <p:cNvSpPr/>
          <p:nvPr/>
        </p:nvSpPr>
        <p:spPr>
          <a:xfrm rot="5400000">
            <a:off x="2368050" y="4103800"/>
            <a:ext cx="190500" cy="7884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0"/>
          <p:cNvSpPr txBox="1"/>
          <p:nvPr/>
        </p:nvSpPr>
        <p:spPr>
          <a:xfrm>
            <a:off x="2296500" y="4540275"/>
            <a:ext cx="561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30"/>
          <p:cNvSpPr txBox="1"/>
          <p:nvPr/>
        </p:nvSpPr>
        <p:spPr>
          <a:xfrm>
            <a:off x="2571750" y="4492575"/>
            <a:ext cx="2085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∈</a:t>
            </a: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</a:t>
            </a:r>
            <a:r>
              <a:rPr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b="1"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d1*f</a:t>
            </a:r>
            <a:r>
              <a:rPr baseline="30000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) x d2</a:t>
            </a:r>
            <a:endParaRPr baseline="-25000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>
            <p:ph idx="4294967295" type="body"/>
          </p:nvPr>
        </p:nvSpPr>
        <p:spPr>
          <a:xfrm>
            <a:off x="4913776" y="1278750"/>
            <a:ext cx="4230300" cy="25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457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000"/>
              <a:t>Solution:</a:t>
            </a:r>
            <a:endParaRPr b="1" sz="20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2200" u="sng">
                <a:solidFill>
                  <a:srgbClr val="FF0000"/>
                </a:solidFill>
              </a:rPr>
              <a:t>Recurrent Neural Network</a:t>
            </a:r>
            <a:endParaRPr sz="2200" u="sng">
              <a:solidFill>
                <a:srgbClr val="FF0000"/>
              </a:solidFill>
            </a:endParaRPr>
          </a:p>
        </p:txBody>
      </p:sp>
      <p:sp>
        <p:nvSpPr>
          <p:cNvPr id="254" name="Google Shape;254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</a:t>
            </a:r>
            <a:r>
              <a:rPr lang="en-GB" sz="2400"/>
              <a:t> </a:t>
            </a:r>
            <a:endParaRPr sz="2400"/>
          </a:p>
        </p:txBody>
      </p:sp>
      <p:pic>
        <p:nvPicPr>
          <p:cNvPr id="255" name="Google Shape;2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75" y="1307402"/>
            <a:ext cx="4536905" cy="3487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13674" l="23021" r="13715" t="0"/>
          <a:stretch/>
        </p:blipFill>
        <p:spPr>
          <a:xfrm>
            <a:off x="755950" y="1323400"/>
            <a:ext cx="2209400" cy="13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5143500" y="4485250"/>
            <a:ext cx="3660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482350" y="590725"/>
            <a:ext cx="3548400" cy="37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 u="sng"/>
              <a:t>Fully connected network</a:t>
            </a:r>
            <a:endParaRPr b="1" sz="1800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b="1" lang="en-GB" sz="1800" u="sng"/>
            </a:br>
            <a:endParaRPr b="1" sz="1800"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4459475" y="590725"/>
            <a:ext cx="3859200" cy="37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-GB" sz="1800" u="sng"/>
              <a:t>ConvNet</a:t>
            </a:r>
            <a:endParaRPr u="sng"/>
          </a:p>
        </p:txBody>
      </p:sp>
      <p:pic>
        <p:nvPicPr>
          <p:cNvPr id="78" name="Google Shape;78;p14"/>
          <p:cNvPicPr preferRelativeResize="0"/>
          <p:nvPr/>
        </p:nvPicPr>
        <p:blipFill rotWithShape="1">
          <a:blip r:embed="rId4">
            <a:alphaModFix/>
          </a:blip>
          <a:srcRect b="16520" l="0" r="28936" t="0"/>
          <a:stretch/>
        </p:blipFill>
        <p:spPr>
          <a:xfrm>
            <a:off x="4497775" y="1210825"/>
            <a:ext cx="3660001" cy="19476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14"/>
          <p:cNvCxnSpPr>
            <a:stCxn id="78" idx="0"/>
          </p:cNvCxnSpPr>
          <p:nvPr/>
        </p:nvCxnSpPr>
        <p:spPr>
          <a:xfrm>
            <a:off x="6327775" y="1210825"/>
            <a:ext cx="1336800" cy="5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" name="Google Shape;80;p14"/>
          <p:cNvCxnSpPr>
            <a:stCxn id="78" idx="0"/>
          </p:cNvCxnSpPr>
          <p:nvPr/>
        </p:nvCxnSpPr>
        <p:spPr>
          <a:xfrm flipH="1">
            <a:off x="6088975" y="1210825"/>
            <a:ext cx="238800" cy="3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1" name="Google Shape;81;p14"/>
          <p:cNvCxnSpPr>
            <a:stCxn id="78" idx="0"/>
          </p:cNvCxnSpPr>
          <p:nvPr/>
        </p:nvCxnSpPr>
        <p:spPr>
          <a:xfrm flipH="1">
            <a:off x="5647075" y="1210825"/>
            <a:ext cx="680700" cy="18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" name="Google Shape;82;p14"/>
          <p:cNvCxnSpPr>
            <a:stCxn id="78" idx="0"/>
          </p:cNvCxnSpPr>
          <p:nvPr/>
        </p:nvCxnSpPr>
        <p:spPr>
          <a:xfrm flipH="1">
            <a:off x="4929175" y="1210825"/>
            <a:ext cx="1398600" cy="19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3" name="Google Shape;83;p14"/>
          <p:cNvSpPr txBox="1"/>
          <p:nvPr/>
        </p:nvSpPr>
        <p:spPr>
          <a:xfrm>
            <a:off x="5837075" y="866200"/>
            <a:ext cx="11040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conv layers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4" name="Google Shape;84;p14"/>
          <p:cNvCxnSpPr>
            <a:stCxn id="78" idx="0"/>
          </p:cNvCxnSpPr>
          <p:nvPr/>
        </p:nvCxnSpPr>
        <p:spPr>
          <a:xfrm>
            <a:off x="6327775" y="1210825"/>
            <a:ext cx="457800" cy="48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14"/>
          <p:cNvCxnSpPr/>
          <p:nvPr/>
        </p:nvCxnSpPr>
        <p:spPr>
          <a:xfrm rot="10800000">
            <a:off x="5606450" y="3162150"/>
            <a:ext cx="0" cy="22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" name="Google Shape;86;p14"/>
          <p:cNvSpPr txBox="1"/>
          <p:nvPr/>
        </p:nvSpPr>
        <p:spPr>
          <a:xfrm>
            <a:off x="5068550" y="3267300"/>
            <a:ext cx="14520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feature maps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7" name="Google Shape;87;p14"/>
          <p:cNvCxnSpPr/>
          <p:nvPr/>
        </p:nvCxnSpPr>
        <p:spPr>
          <a:xfrm rot="10800000">
            <a:off x="6292450" y="2422675"/>
            <a:ext cx="493200" cy="76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" name="Google Shape;88;p14"/>
          <p:cNvSpPr txBox="1"/>
          <p:nvPr/>
        </p:nvSpPr>
        <p:spPr>
          <a:xfrm>
            <a:off x="6520550" y="3098000"/>
            <a:ext cx="14520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kernel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9" name="Google Shape;8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5661" y="3644825"/>
            <a:ext cx="1971514" cy="11557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/>
          <p:nvPr/>
        </p:nvSpPr>
        <p:spPr>
          <a:xfrm rot="3533368">
            <a:off x="6863150" y="2563377"/>
            <a:ext cx="441850" cy="2058300"/>
          </a:xfrm>
          <a:prstGeom prst="leftBrace">
            <a:avLst>
              <a:gd fmla="val 8333" name="adj1"/>
              <a:gd fmla="val 49171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" name="Google Shape;91;p14"/>
          <p:cNvCxnSpPr/>
          <p:nvPr/>
        </p:nvCxnSpPr>
        <p:spPr>
          <a:xfrm rot="10800000">
            <a:off x="1597250" y="2745575"/>
            <a:ext cx="10800" cy="3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4"/>
          <p:cNvCxnSpPr/>
          <p:nvPr/>
        </p:nvCxnSpPr>
        <p:spPr>
          <a:xfrm flipH="1" rot="10800000">
            <a:off x="1608788" y="2761775"/>
            <a:ext cx="503700" cy="3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4"/>
          <p:cNvSpPr txBox="1"/>
          <p:nvPr/>
        </p:nvSpPr>
        <p:spPr>
          <a:xfrm>
            <a:off x="1176275" y="3031500"/>
            <a:ext cx="11040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FC layers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 rot="10800000">
            <a:off x="1942925" y="2239400"/>
            <a:ext cx="818100" cy="65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4"/>
          <p:cNvSpPr txBox="1"/>
          <p:nvPr/>
        </p:nvSpPr>
        <p:spPr>
          <a:xfrm>
            <a:off x="2481763" y="2815325"/>
            <a:ext cx="11040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neuron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    \begin{align}&#10;      p &amp;= \sigma(W_2  a + b_2)&#10;    \end{align}" id="96" name="Google Shape;96;p14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8250" y="4136440"/>
            <a:ext cx="1636212" cy="2951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   \begin{align}&#10;       a &amp;= \sigma(W_1  x + b_1)\\&#10;    \end{align}" id="97" name="Google Shape;97;p14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8250" y="3767123"/>
            <a:ext cx="1648800" cy="2951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flipH="1" rot="10800000">
            <a:off x="803975" y="2465525"/>
            <a:ext cx="504000" cy="52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" name="Google Shape;99;p14"/>
          <p:cNvSpPr txBox="1"/>
          <p:nvPr/>
        </p:nvSpPr>
        <p:spPr>
          <a:xfrm>
            <a:off x="393713" y="2905075"/>
            <a:ext cx="11040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weights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0" name="Google Shape;100;p14"/>
          <p:cNvCxnSpPr/>
          <p:nvPr/>
        </p:nvCxnSpPr>
        <p:spPr>
          <a:xfrm rot="10800000">
            <a:off x="1308025" y="4395250"/>
            <a:ext cx="332100" cy="22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" name="Google Shape;101;p14"/>
          <p:cNvSpPr txBox="1"/>
          <p:nvPr/>
        </p:nvSpPr>
        <p:spPr>
          <a:xfrm>
            <a:off x="1588150" y="4431629"/>
            <a:ext cx="13368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non-linearity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0" y="4844725"/>
            <a:ext cx="6492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Image  from </a:t>
            </a:r>
            <a:r>
              <a:rPr lang="en-GB" sz="1000" u="sng">
                <a:solidFill>
                  <a:schemeClr val="hlink"/>
                </a:solidFill>
                <a:hlinkClick r:id="rId8"/>
              </a:rPr>
              <a:t>https://www.superdatascience.com/blogs/convolutional-neural-networks-cnn-step-4-full-connection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6520550" y="4844725"/>
            <a:ext cx="2811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Image from </a:t>
            </a:r>
            <a:r>
              <a:rPr lang="en-GB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http://benanne.github.io/images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0" y="0"/>
            <a:ext cx="162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   </a:t>
            </a:r>
            <a:r>
              <a:rPr b="1" lang="en-GB" sz="1800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RECAP</a:t>
            </a:r>
            <a:r>
              <a:rPr b="1" lang="en-GB">
                <a:solidFill>
                  <a:srgbClr val="FF0000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a</a:t>
            </a:r>
            <a:r>
              <a:rPr b="1" lang="en-GB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             </a:t>
            </a:r>
            <a:endParaRPr b="1">
              <a:solidFill>
                <a:schemeClr val="lt1"/>
              </a:solidFill>
              <a:highlight>
                <a:srgbClr val="FF0000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/>
          <p:nvPr/>
        </p:nvSpPr>
        <p:spPr>
          <a:xfrm>
            <a:off x="400800" y="1613649"/>
            <a:ext cx="2022300" cy="23895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1" name="Google Shape;261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Feed-forward 		    vs	 			 RNN</a:t>
            </a:r>
            <a:endParaRPr sz="2400"/>
          </a:p>
        </p:txBody>
      </p:sp>
      <p:pic>
        <p:nvPicPr>
          <p:cNvPr id="262" name="Google Shape;26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7133" y="1948903"/>
            <a:ext cx="522591" cy="1258007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2"/>
          <p:cNvSpPr txBox="1"/>
          <p:nvPr/>
        </p:nvSpPr>
        <p:spPr>
          <a:xfrm>
            <a:off x="737848" y="336059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ONE - TO - ONE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/>
          <p:nvPr/>
        </p:nvSpPr>
        <p:spPr>
          <a:xfrm>
            <a:off x="3072171" y="1079950"/>
            <a:ext cx="5712000" cy="37530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9" name="Google Shape;269;p33"/>
          <p:cNvSpPr/>
          <p:nvPr/>
        </p:nvSpPr>
        <p:spPr>
          <a:xfrm>
            <a:off x="400800" y="1613649"/>
            <a:ext cx="2022300" cy="23895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0" name="Google Shape;270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Feed-forward 		    vs	 			 RNN</a:t>
            </a:r>
            <a:endParaRPr sz="2400"/>
          </a:p>
        </p:txBody>
      </p:sp>
      <p:pic>
        <p:nvPicPr>
          <p:cNvPr id="271" name="Google Shape;27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7133" y="1948903"/>
            <a:ext cx="522591" cy="12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95977" y="1321276"/>
            <a:ext cx="2019619" cy="13083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3"/>
          <p:cNvSpPr txBox="1"/>
          <p:nvPr/>
        </p:nvSpPr>
        <p:spPr>
          <a:xfrm>
            <a:off x="737848" y="336059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ONE - TO - ONE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33"/>
          <p:cNvSpPr txBox="1"/>
          <p:nvPr/>
        </p:nvSpPr>
        <p:spPr>
          <a:xfrm>
            <a:off x="4019304" y="260444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MANY - TO - ONE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/>
          <p:nvPr/>
        </p:nvSpPr>
        <p:spPr>
          <a:xfrm>
            <a:off x="3072171" y="1079950"/>
            <a:ext cx="5712000" cy="37530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0" name="Google Shape;280;p34"/>
          <p:cNvSpPr/>
          <p:nvPr/>
        </p:nvSpPr>
        <p:spPr>
          <a:xfrm>
            <a:off x="400800" y="1613649"/>
            <a:ext cx="2022300" cy="23895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1" name="Google Shape;281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Feed-forward 		    vs	 			 RNN</a:t>
            </a:r>
            <a:endParaRPr sz="2400"/>
          </a:p>
        </p:txBody>
      </p:sp>
      <p:pic>
        <p:nvPicPr>
          <p:cNvPr id="282" name="Google Shape;28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7133" y="1948903"/>
            <a:ext cx="522591" cy="12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69591" y="1296117"/>
            <a:ext cx="1941950" cy="12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95977" y="1321276"/>
            <a:ext cx="2019619" cy="13083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4"/>
          <p:cNvSpPr txBox="1"/>
          <p:nvPr/>
        </p:nvSpPr>
        <p:spPr>
          <a:xfrm>
            <a:off x="737848" y="336059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ONE - TO - ONE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34"/>
          <p:cNvSpPr txBox="1"/>
          <p:nvPr/>
        </p:nvSpPr>
        <p:spPr>
          <a:xfrm>
            <a:off x="4019304" y="260444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MANY - TO - ONE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34"/>
          <p:cNvSpPr txBox="1"/>
          <p:nvPr/>
        </p:nvSpPr>
        <p:spPr>
          <a:xfrm>
            <a:off x="6543549" y="260444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ONE - TO - MANY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/>
          <p:nvPr/>
        </p:nvSpPr>
        <p:spPr>
          <a:xfrm>
            <a:off x="3072171" y="1079950"/>
            <a:ext cx="5712000" cy="37530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3" name="Google Shape;293;p35"/>
          <p:cNvSpPr/>
          <p:nvPr/>
        </p:nvSpPr>
        <p:spPr>
          <a:xfrm>
            <a:off x="400800" y="1613649"/>
            <a:ext cx="2022300" cy="23895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" name="Google Shape;294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Feed-forward 		    vs	 			 RNN</a:t>
            </a:r>
            <a:endParaRPr sz="2400"/>
          </a:p>
        </p:txBody>
      </p:sp>
      <p:pic>
        <p:nvPicPr>
          <p:cNvPr id="295" name="Google Shape;29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7133" y="1948903"/>
            <a:ext cx="522591" cy="12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69591" y="1296117"/>
            <a:ext cx="1941950" cy="12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95977" y="1321276"/>
            <a:ext cx="2019619" cy="130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95965" y="3120184"/>
            <a:ext cx="4064527" cy="1258007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5"/>
          <p:cNvSpPr txBox="1"/>
          <p:nvPr/>
        </p:nvSpPr>
        <p:spPr>
          <a:xfrm>
            <a:off x="737848" y="336059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ONE - TO - ONE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35"/>
          <p:cNvSpPr txBox="1"/>
          <p:nvPr/>
        </p:nvSpPr>
        <p:spPr>
          <a:xfrm>
            <a:off x="4019304" y="260444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MANY - TO - ONE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1" name="Google Shape;301;p35"/>
          <p:cNvSpPr txBox="1"/>
          <p:nvPr/>
        </p:nvSpPr>
        <p:spPr>
          <a:xfrm>
            <a:off x="6543549" y="260444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ONE - TO - MANY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35"/>
          <p:cNvSpPr txBox="1"/>
          <p:nvPr/>
        </p:nvSpPr>
        <p:spPr>
          <a:xfrm>
            <a:off x="3681516" y="4428509"/>
            <a:ext cx="47298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MANY - TO - MANY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50" y="674675"/>
            <a:ext cx="664075" cy="1647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y = f_W(x)" id="308" name="Google Shape;308;p36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5133" y="1491796"/>
            <a:ext cx="1140400" cy="3058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 \rightarrow y" id="309" name="Google Shape;309;p36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1106" y="1073224"/>
            <a:ext cx="661376" cy="22938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6"/>
          <p:cNvSpPr txBox="1"/>
          <p:nvPr/>
        </p:nvSpPr>
        <p:spPr>
          <a:xfrm>
            <a:off x="5241475" y="1303025"/>
            <a:ext cx="14697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 y = \sigma(W_2^T \sigma(W_1^T x + b_1) + b_2)" id="311" name="Google Shape;311;p36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95116" y="1492824"/>
            <a:ext cx="2868706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6"/>
          <p:cNvSpPr txBox="1"/>
          <p:nvPr/>
        </p:nvSpPr>
        <p:spPr>
          <a:xfrm>
            <a:off x="5477825" y="1189900"/>
            <a:ext cx="932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y = pool(x \ast W_1) \ast W_2&#10;" id="313" name="Google Shape;313;p36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5125" y="1035524"/>
            <a:ext cx="2135724" cy="26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7"/>
          <p:cNvSpPr/>
          <p:nvPr/>
        </p:nvSpPr>
        <p:spPr>
          <a:xfrm>
            <a:off x="2376735" y="2759250"/>
            <a:ext cx="3140400" cy="19236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19" name="Google Shape;31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50" y="674675"/>
            <a:ext cx="664075" cy="1647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y = f_W(x)" id="320" name="Google Shape;320;p37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5133" y="1491796"/>
            <a:ext cx="1140400" cy="3058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 \rightarrow y" id="321" name="Google Shape;321;p37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1106" y="1073224"/>
            <a:ext cx="661376" cy="2293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_1, x_2 ..  x_{T_1} \rightarrow y_1, y_2 .. y_{T_2}" id="322" name="Google Shape;322;p37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99275" y="3018625"/>
            <a:ext cx="2881926" cy="2616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3" name="Google Shape;323;p37"/>
          <p:cNvCxnSpPr/>
          <p:nvPr/>
        </p:nvCxnSpPr>
        <p:spPr>
          <a:xfrm>
            <a:off x="482850" y="2565150"/>
            <a:ext cx="780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4" name="Google Shape;324;p37"/>
          <p:cNvSpPr txBox="1"/>
          <p:nvPr/>
        </p:nvSpPr>
        <p:spPr>
          <a:xfrm>
            <a:off x="5990375" y="2897100"/>
            <a:ext cx="31536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Open Sans"/>
                <a:ea typeface="Open Sans"/>
                <a:cs typeface="Open Sans"/>
                <a:sym typeface="Open Sans"/>
              </a:rPr>
              <a:t>x</a:t>
            </a: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 -</a:t>
            </a:r>
            <a:r>
              <a:rPr i="1" lang="en-GB" sz="1800">
                <a:latin typeface="Open Sans"/>
                <a:ea typeface="Open Sans"/>
                <a:cs typeface="Open Sans"/>
                <a:sym typeface="Open Sans"/>
              </a:rPr>
              <a:t> input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Open Sans"/>
                <a:ea typeface="Open Sans"/>
                <a:cs typeface="Open Sans"/>
                <a:sym typeface="Open Sans"/>
              </a:rPr>
              <a:t>h </a:t>
            </a: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i="1" lang="en-GB" sz="1800">
                <a:latin typeface="Open Sans"/>
                <a:ea typeface="Open Sans"/>
                <a:cs typeface="Open Sans"/>
                <a:sym typeface="Open Sans"/>
              </a:rPr>
              <a:t>hidden state / context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Open Sans"/>
                <a:ea typeface="Open Sans"/>
                <a:cs typeface="Open Sans"/>
                <a:sym typeface="Open Sans"/>
              </a:rPr>
              <a:t>y </a:t>
            </a: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i="1" lang="en-GB" sz="1800">
                <a:latin typeface="Open Sans"/>
                <a:ea typeface="Open Sans"/>
                <a:cs typeface="Open Sans"/>
                <a:sym typeface="Open Sans"/>
              </a:rPr>
              <a:t>output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5" name="Google Shape;325;p3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52451" y="2884475"/>
            <a:ext cx="1140400" cy="1673142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7"/>
          <p:cNvSpPr txBox="1"/>
          <p:nvPr/>
        </p:nvSpPr>
        <p:spPr>
          <a:xfrm>
            <a:off x="5241475" y="1303025"/>
            <a:ext cx="14697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 y = \sigma(W_2^T \sigma(W_1^T x + b_1) + b_2)" id="327" name="Google Shape;327;p37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395116" y="1492824"/>
            <a:ext cx="2868706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7"/>
          <p:cNvSpPr txBox="1"/>
          <p:nvPr/>
        </p:nvSpPr>
        <p:spPr>
          <a:xfrm>
            <a:off x="5477825" y="1189900"/>
            <a:ext cx="932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y = pool(x \ast W_1) \ast W_2&#10;" id="329" name="Google Shape;329;p37" title="MathEquation,#0000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95125" y="1035524"/>
            <a:ext cx="2135724" cy="261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t = f_W(h_{t-1}, x_t) \\&#10;y_t = f_O(h_t)" id="330" name="Google Shape;330;p37" title="MathEquation,#0000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201093" y="3636344"/>
            <a:ext cx="2024162" cy="724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150" y="1768925"/>
            <a:ext cx="1885950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1 = f_W(h_0, x_1) \\&#10;[ y_1 = f_O(h_1) ]" id="336" name="Google Shape;336;p38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4673" y="1045019"/>
            <a:ext cx="1956486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step</a:t>
            </a:r>
            <a:endParaRPr sz="2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150" y="1768925"/>
            <a:ext cx="1885950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1 = f_W(h_0, x_1) \\&#10;[ y_1 = f_O(h_1) ]" id="343" name="Google Shape;343;p39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6523" y="1028669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6150" y="1754632"/>
            <a:ext cx="3019425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2 = f_W(h_1, x_2) \\&#10;[ y_2 = f_O(h_2) ]" id="345" name="Google Shape;345;p39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66523" y="2347882"/>
            <a:ext cx="1956486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step</a:t>
            </a:r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150" y="1768925"/>
            <a:ext cx="1885950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1 = f_W(h_0, x_1) \\&#10;[ y_1 = f_O(h_1) ]" id="352" name="Google Shape;352;p40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8348" y="1085819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150" y="1754632"/>
            <a:ext cx="3019425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2 = f_W(h_1, x_2) \\&#10;[ y_2 = f_O(h_2) ]" id="354" name="Google Shape;354;p40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58348" y="2405044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66150" y="1754619"/>
            <a:ext cx="4162425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3 = f_W(h_2, x_3) \\&#10;[ y_3 = f_O(h_3) ]" id="356" name="Google Shape;356;p40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58348" y="3724269"/>
            <a:ext cx="1956486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step</a:t>
            </a:r>
            <a:endParaRPr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_3 = f_W(h_2, x_3) \\&#10;[ y_3 = f_O(h_3) ]" id="362" name="Google Shape;362;p41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6498" y="3683469"/>
            <a:ext cx="1956486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1"/>
          <p:cNvSpPr/>
          <p:nvPr/>
        </p:nvSpPr>
        <p:spPr>
          <a:xfrm>
            <a:off x="377300" y="3295450"/>
            <a:ext cx="5558100" cy="4980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1"/>
          <p:cNvSpPr txBox="1"/>
          <p:nvPr/>
        </p:nvSpPr>
        <p:spPr>
          <a:xfrm>
            <a:off x="823500" y="3295450"/>
            <a:ext cx="4949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Open Sans"/>
                <a:ea typeface="Open Sans"/>
                <a:cs typeface="Open Sans"/>
                <a:sym typeface="Open Sans"/>
              </a:rPr>
              <a:t>same W / same O at each time step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h_1 = f_W(h_0, x_1) \\&#10;[ y_1 = f_O(h_1) ]" id="365" name="Google Shape;365;p41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6498" y="1045019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2 = f_W(h_1, x_2) \\&#10;[ y_2 = f_O(h_2) ]" id="366" name="Google Shape;366;p41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6498" y="2364244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7300" y="1247275"/>
            <a:ext cx="3729150" cy="174085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step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/>
        </p:nvSpPr>
        <p:spPr>
          <a:xfrm>
            <a:off x="1582300" y="682525"/>
            <a:ext cx="6423000" cy="5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 u="sng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Transfer</a:t>
            </a:r>
            <a:r>
              <a:rPr b="1" lang="en-GB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 			/			</a:t>
            </a:r>
            <a:r>
              <a:rPr b="1" lang="en-GB" sz="2200" u="sng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Self-Supervision</a:t>
            </a:r>
            <a:r>
              <a:rPr b="1" lang="en-GB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 	</a:t>
            </a:r>
            <a:endParaRPr b="1" sz="2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0" y="4582650"/>
            <a:ext cx="90912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Photos from: </a:t>
            </a:r>
            <a:r>
              <a:rPr lang="en-GB" sz="1200" u="sng">
                <a:solidFill>
                  <a:schemeClr val="hlink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  <a:hlinkClick r:id="rId3"/>
              </a:rPr>
              <a:t>http://deeplearning.net/tutorial/fcn_2D_segm.html</a:t>
            </a: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; </a:t>
            </a:r>
            <a:r>
              <a:rPr lang="en-GB" sz="1200" u="sng">
                <a:solidFill>
                  <a:schemeClr val="hlink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  <a:hlinkClick r:id="rId4"/>
              </a:rPr>
              <a:t>https://medium.com/@wilburdes/semantic-segmentation-using-fully-convolutional-neural-networks-86e45336f99b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1" name="Google Shape;11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025" y="1326425"/>
            <a:ext cx="3269875" cy="245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/>
        </p:nvSpPr>
        <p:spPr>
          <a:xfrm>
            <a:off x="0" y="0"/>
            <a:ext cx="162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   </a:t>
            </a:r>
            <a:r>
              <a:rPr b="1" lang="en-GB" sz="1800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RECAP</a:t>
            </a:r>
            <a:r>
              <a:rPr b="1" lang="en-GB">
                <a:solidFill>
                  <a:srgbClr val="FF0000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a</a:t>
            </a:r>
            <a:r>
              <a:rPr b="1" lang="en-GB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             </a:t>
            </a:r>
            <a:endParaRPr b="1">
              <a:solidFill>
                <a:schemeClr val="lt1"/>
              </a:solidFill>
              <a:highlight>
                <a:srgbClr val="FF0000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3" name="Google Shape;113;p15"/>
          <p:cNvPicPr preferRelativeResize="0"/>
          <p:nvPr/>
        </p:nvPicPr>
        <p:blipFill rotWithShape="1">
          <a:blip r:embed="rId6">
            <a:alphaModFix/>
          </a:blip>
          <a:srcRect b="0" l="0" r="0" t="46053"/>
          <a:stretch/>
        </p:blipFill>
        <p:spPr>
          <a:xfrm>
            <a:off x="5149713" y="1879712"/>
            <a:ext cx="2455849" cy="134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_3 = f_W(h_2, x_3) \\&#10;[ y_3 = f_O(h_3) ]" id="373" name="Google Shape;373;p42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6498" y="3683469"/>
            <a:ext cx="1956486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2"/>
          <p:cNvSpPr/>
          <p:nvPr/>
        </p:nvSpPr>
        <p:spPr>
          <a:xfrm>
            <a:off x="377300" y="3295450"/>
            <a:ext cx="5558100" cy="4980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42"/>
          <p:cNvSpPr txBox="1"/>
          <p:nvPr/>
        </p:nvSpPr>
        <p:spPr>
          <a:xfrm>
            <a:off x="823500" y="3295450"/>
            <a:ext cx="4949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Open Sans"/>
                <a:ea typeface="Open Sans"/>
                <a:cs typeface="Open Sans"/>
                <a:sym typeface="Open Sans"/>
              </a:rPr>
              <a:t>same W / same O at each time step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h_1 = f_W(h_0, x_1) \\&#10;[ y_1 = f_O(h_1) ]" id="376" name="Google Shape;376;p42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6498" y="1045019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2 = f_W(h_1, x_2) \\&#10;[ y_2 = f_O(h_2) ]" id="377" name="Google Shape;377;p42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6498" y="2364244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4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7300" y="1247275"/>
            <a:ext cx="3729150" cy="174085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step</a:t>
            </a:r>
            <a:endParaRPr sz="2400"/>
          </a:p>
        </p:txBody>
      </p:sp>
      <p:sp>
        <p:nvSpPr>
          <p:cNvPr id="380" name="Google Shape;380;p42"/>
          <p:cNvSpPr/>
          <p:nvPr/>
        </p:nvSpPr>
        <p:spPr>
          <a:xfrm>
            <a:off x="377300" y="3990800"/>
            <a:ext cx="5656200" cy="870000"/>
          </a:xfrm>
          <a:prstGeom prst="roundRect">
            <a:avLst>
              <a:gd fmla="val 16667" name="adj"/>
            </a:avLst>
          </a:prstGeom>
          <a:solidFill>
            <a:srgbClr val="D5ABAD">
              <a:alpha val="69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2"/>
          <p:cNvSpPr txBox="1"/>
          <p:nvPr/>
        </p:nvSpPr>
        <p:spPr>
          <a:xfrm>
            <a:off x="311702" y="3990800"/>
            <a:ext cx="58482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-"/>
            </a:pPr>
            <a:r>
              <a:rPr lang="en-GB" sz="1600">
                <a:latin typeface="Open Sans"/>
                <a:ea typeface="Open Sans"/>
                <a:cs typeface="Open Sans"/>
                <a:sym typeface="Open Sans"/>
              </a:rPr>
              <a:t>allow input sequence of </a:t>
            </a:r>
            <a:r>
              <a:rPr b="1" lang="en-GB" sz="16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variable lengths</a:t>
            </a:r>
            <a:endParaRPr b="1" sz="16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-"/>
            </a:pPr>
            <a:r>
              <a:rPr lang="en-GB" sz="1600">
                <a:latin typeface="Open Sans"/>
                <a:ea typeface="Open Sans"/>
                <a:cs typeface="Open Sans"/>
                <a:sym typeface="Open Sans"/>
              </a:rPr>
              <a:t>given a context and an input, all timesteps should be </a:t>
            </a:r>
            <a:r>
              <a:rPr b="1" lang="en-GB" sz="16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process in the same way</a:t>
            </a:r>
            <a:endParaRPr b="1" sz="16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82" name="Google Shape;382;p42"/>
          <p:cNvCxnSpPr/>
          <p:nvPr/>
        </p:nvCxnSpPr>
        <p:spPr>
          <a:xfrm flipH="1">
            <a:off x="3154700" y="3734350"/>
            <a:ext cx="3300" cy="34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3"/>
          <p:cNvSpPr/>
          <p:nvPr/>
        </p:nvSpPr>
        <p:spPr>
          <a:xfrm>
            <a:off x="3072171" y="1079950"/>
            <a:ext cx="5712000" cy="37530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8" name="Google Shape;388;p43"/>
          <p:cNvSpPr/>
          <p:nvPr/>
        </p:nvSpPr>
        <p:spPr>
          <a:xfrm>
            <a:off x="400800" y="1613649"/>
            <a:ext cx="2022300" cy="23895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9" name="Google Shape;389;p4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CCCC"/>
                </a:solidFill>
              </a:rPr>
              <a:t>Feed-forward 		    vs</a:t>
            </a:r>
            <a:r>
              <a:rPr lang="en-GB"/>
              <a:t>	 			 RNN</a:t>
            </a:r>
            <a:endParaRPr sz="2400"/>
          </a:p>
        </p:txBody>
      </p:sp>
      <p:pic>
        <p:nvPicPr>
          <p:cNvPr id="390" name="Google Shape;39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7133" y="1948903"/>
            <a:ext cx="522591" cy="12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69591" y="1296117"/>
            <a:ext cx="1941950" cy="12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95977" y="1321276"/>
            <a:ext cx="2019619" cy="130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95965" y="3120184"/>
            <a:ext cx="4064527" cy="1258007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43"/>
          <p:cNvSpPr txBox="1"/>
          <p:nvPr/>
        </p:nvSpPr>
        <p:spPr>
          <a:xfrm>
            <a:off x="737848" y="336059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ONE - TO - ONE</a:t>
            </a:r>
            <a:endParaRPr b="1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5" name="Google Shape;395;p43"/>
          <p:cNvSpPr txBox="1"/>
          <p:nvPr/>
        </p:nvSpPr>
        <p:spPr>
          <a:xfrm>
            <a:off x="4019304" y="260444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MANY - TO - ONE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p43"/>
          <p:cNvSpPr txBox="1"/>
          <p:nvPr/>
        </p:nvSpPr>
        <p:spPr>
          <a:xfrm>
            <a:off x="6543549" y="2604442"/>
            <a:ext cx="16206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ONE - TO - MANY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43"/>
          <p:cNvSpPr txBox="1"/>
          <p:nvPr/>
        </p:nvSpPr>
        <p:spPr>
          <a:xfrm>
            <a:off x="3681516" y="4428509"/>
            <a:ext cx="47298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MANY - TO - MANY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150" y="1768925"/>
            <a:ext cx="1885950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1 = f_W(h_0, x_1) \\&#10;[ y_1 = f_O(h_1) ]" id="403" name="Google Shape;403;p44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8348" y="1085819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150" y="1754632"/>
            <a:ext cx="3019425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2 = f_W(h_1, x_2) \\&#10;[ y_2 = f_O(h_2) ]" id="405" name="Google Shape;405;p44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58348" y="2405044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44"/>
          <p:cNvPicPr preferRelativeResize="0"/>
          <p:nvPr/>
        </p:nvPicPr>
        <p:blipFill rotWithShape="1">
          <a:blip r:embed="rId7">
            <a:alphaModFix/>
          </a:blip>
          <a:srcRect b="-5552" l="0" r="0" t="0"/>
          <a:stretch/>
        </p:blipFill>
        <p:spPr>
          <a:xfrm>
            <a:off x="366150" y="1705175"/>
            <a:ext cx="4162425" cy="2271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3 = f_W(h_2, x_3) \\&#10;[ y_3 = f_O(h_3) ]" id="407" name="Google Shape;407;p44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58348" y="3724269"/>
            <a:ext cx="1956486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4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</a:t>
            </a:r>
            <a:r>
              <a:rPr lang="en-GB"/>
              <a:t> </a:t>
            </a:r>
            <a:r>
              <a:rPr lang="en-GB"/>
              <a:t>step - single output</a:t>
            </a:r>
            <a:endParaRPr sz="2400"/>
          </a:p>
        </p:txBody>
      </p:sp>
      <p:cxnSp>
        <p:nvCxnSpPr>
          <p:cNvPr id="409" name="Google Shape;409;p44"/>
          <p:cNvCxnSpPr/>
          <p:nvPr/>
        </p:nvCxnSpPr>
        <p:spPr>
          <a:xfrm flipH="1" rot="10800000">
            <a:off x="6099575" y="1661500"/>
            <a:ext cx="1908000" cy="10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44"/>
          <p:cNvCxnSpPr/>
          <p:nvPr/>
        </p:nvCxnSpPr>
        <p:spPr>
          <a:xfrm flipH="1" rot="10800000">
            <a:off x="6099575" y="3003800"/>
            <a:ext cx="1908000" cy="10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475" y="1768925"/>
            <a:ext cx="1885950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1 = f_W(h_0, x_1) \\&#10;[ y_1 = f_O(h_1) ]" id="416" name="Google Shape;416;p45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2673" y="1085819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475" y="1754632"/>
            <a:ext cx="3019425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2 = f_W(h_1, x_2) \\&#10;[ y_2 = f_O(h_2) ]" id="418" name="Google Shape;418;p45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72673" y="2405044"/>
            <a:ext cx="1956486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45"/>
          <p:cNvPicPr preferRelativeResize="0"/>
          <p:nvPr/>
        </p:nvPicPr>
        <p:blipFill rotWithShape="1">
          <a:blip r:embed="rId7">
            <a:alphaModFix/>
          </a:blip>
          <a:srcRect b="0" l="2317" r="2308" t="0"/>
          <a:stretch/>
        </p:blipFill>
        <p:spPr>
          <a:xfrm>
            <a:off x="280475" y="1705175"/>
            <a:ext cx="4162425" cy="2271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3 = f_W(h_2, x_3) \\&#10;[ y_3 = f_O(h_3) ]" id="420" name="Google Shape;420;p45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72673" y="3724269"/>
            <a:ext cx="1956486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step - single input</a:t>
            </a:r>
            <a:endParaRPr sz="2400"/>
          </a:p>
        </p:txBody>
      </p:sp>
      <p:cxnSp>
        <p:nvCxnSpPr>
          <p:cNvPr id="422" name="Google Shape;422;p45"/>
          <p:cNvCxnSpPr/>
          <p:nvPr/>
        </p:nvCxnSpPr>
        <p:spPr>
          <a:xfrm>
            <a:off x="7646900" y="2384450"/>
            <a:ext cx="400200" cy="344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p45"/>
          <p:cNvCxnSpPr/>
          <p:nvPr/>
        </p:nvCxnSpPr>
        <p:spPr>
          <a:xfrm flipH="1">
            <a:off x="7707650" y="2379800"/>
            <a:ext cx="278700" cy="353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p45"/>
          <p:cNvCxnSpPr/>
          <p:nvPr/>
        </p:nvCxnSpPr>
        <p:spPr>
          <a:xfrm>
            <a:off x="7707650" y="3728925"/>
            <a:ext cx="400200" cy="344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p45"/>
          <p:cNvCxnSpPr/>
          <p:nvPr/>
        </p:nvCxnSpPr>
        <p:spPr>
          <a:xfrm flipH="1">
            <a:off x="7768400" y="3724275"/>
            <a:ext cx="278700" cy="353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6" name="Google Shape;426;p45"/>
          <p:cNvCxnSpPr/>
          <p:nvPr/>
        </p:nvCxnSpPr>
        <p:spPr>
          <a:xfrm flipH="1" rot="10800000">
            <a:off x="5182325" y="2751675"/>
            <a:ext cx="2473500" cy="163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7" name="Google Shape;427;p45"/>
          <p:cNvCxnSpPr/>
          <p:nvPr/>
        </p:nvCxnSpPr>
        <p:spPr>
          <a:xfrm flipH="1" rot="10800000">
            <a:off x="5171600" y="4069125"/>
            <a:ext cx="2516100" cy="37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8" name="Google Shape;428;p45"/>
          <p:cNvSpPr txBox="1"/>
          <p:nvPr/>
        </p:nvSpPr>
        <p:spPr>
          <a:xfrm>
            <a:off x="3751800" y="4240075"/>
            <a:ext cx="16404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DUMMY INPUT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150" y="1768925"/>
            <a:ext cx="1885950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150" y="1754632"/>
            <a:ext cx="3019425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6150" y="1754619"/>
            <a:ext cx="4162425" cy="19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step - initial state</a:t>
            </a:r>
            <a:endParaRPr sz="2400"/>
          </a:p>
        </p:txBody>
      </p:sp>
      <p:sp>
        <p:nvSpPr>
          <p:cNvPr id="437" name="Google Shape;437;p46"/>
          <p:cNvSpPr/>
          <p:nvPr/>
        </p:nvSpPr>
        <p:spPr>
          <a:xfrm>
            <a:off x="4673825" y="1103100"/>
            <a:ext cx="4020000" cy="29373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Open Sans"/>
                <a:ea typeface="Open Sans"/>
                <a:cs typeface="Open Sans"/>
                <a:sym typeface="Open Sans"/>
              </a:rPr>
              <a:t>What about      ? 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zeros vector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random vector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representation of data used as conditional information for current model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h_0&#10;" id="438" name="Google Shape;438;p46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5325" y="1606875"/>
            <a:ext cx="275476" cy="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6"/>
          <p:cNvSpPr/>
          <p:nvPr/>
        </p:nvSpPr>
        <p:spPr>
          <a:xfrm rot="4098496">
            <a:off x="225113" y="2036783"/>
            <a:ext cx="407453" cy="332581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Vanilla RNN</a:t>
            </a:r>
            <a:endParaRPr/>
          </a:p>
        </p:txBody>
      </p:sp>
      <p:pic>
        <p:nvPicPr>
          <p:cNvPr descr="&#10;h_t = \sigma (W_{hh} \color{green}{h_{t-1}} + W_{xh} \color{blue}{x_t})\\&#10;[ y_t = W_{hy} h_t]" id="445" name="Google Shape;445;p47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551" y="2971093"/>
            <a:ext cx="3711752" cy="86762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t = \sigma ((W_{hh};W_{xh}) \begin{pmatrix}&#10;           \color{green}{h_{t-1}} \\&#10;           \color{blue}{x_t} \\&#10;         \end{pmatrix})\\&#10;[ y_t = W_{hy} h_t]" id="446" name="Google Shape;446;p47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4025" y="2820370"/>
            <a:ext cx="3711750" cy="12155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\equiv" id="447" name="Google Shape;447;p47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3511" y="3269709"/>
            <a:ext cx="356998" cy="2703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h_t = f_W(h_{t-1}, x_t) " id="448" name="Google Shape;448;p47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91109" y="1467792"/>
            <a:ext cx="2431184" cy="37686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7"/>
          <p:cNvSpPr/>
          <p:nvPr/>
        </p:nvSpPr>
        <p:spPr>
          <a:xfrm>
            <a:off x="3205803" y="1397543"/>
            <a:ext cx="2732400" cy="89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[ y_t = f_O(h_t) ]" id="450" name="Google Shape;450;p47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33438" y="1833288"/>
            <a:ext cx="1837380" cy="388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8"/>
          <p:cNvSpPr/>
          <p:nvPr/>
        </p:nvSpPr>
        <p:spPr>
          <a:xfrm>
            <a:off x="738024" y="1258275"/>
            <a:ext cx="2222400" cy="36105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Vanilla RNN vs Multi-modal RNN </a:t>
            </a:r>
            <a:r>
              <a:rPr lang="en-GB" sz="2400"/>
              <a:t> </a:t>
            </a:r>
            <a:endParaRPr sz="2400"/>
          </a:p>
        </p:txBody>
      </p:sp>
      <p:pic>
        <p:nvPicPr>
          <p:cNvPr descr="&#10;h_t = \sigma (W_{hh} \color{green}{h_{t-1}} + W_{xh} \color{blue}{x_t})\\&#10;[ y_t = W_{hy} h_t]" id="457" name="Google Shape;457;p48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980" y="3556296"/>
            <a:ext cx="1757988" cy="4109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t = \sigma ((W_{hh};W_{xh}) \begin{pmatrix}&#10;           \color{green}{h_{t-1}} \\&#10;           \color{blue}{x_t} \\&#10;         \end{pmatrix})\\&#10;[ y_t = W_{hy} h_t]" id="458" name="Google Shape;458;p48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8283" y="4133600"/>
            <a:ext cx="1882120" cy="616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75661" y="1837481"/>
            <a:ext cx="1496020" cy="9957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\equiv" id="460" name="Google Shape;460;p48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15262" y="4022885"/>
            <a:ext cx="169084" cy="128064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48"/>
          <p:cNvSpPr txBox="1"/>
          <p:nvPr/>
        </p:nvSpPr>
        <p:spPr>
          <a:xfrm>
            <a:off x="730275" y="1348213"/>
            <a:ext cx="20595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One-modal  input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&#10;h_t = f_W(h_{t-1}, x_t) " id="462" name="Google Shape;462;p48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08301" y="3032966"/>
            <a:ext cx="1151476" cy="178493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48"/>
          <p:cNvSpPr/>
          <p:nvPr/>
        </p:nvSpPr>
        <p:spPr>
          <a:xfrm>
            <a:off x="867897" y="2999695"/>
            <a:ext cx="1294200" cy="421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[ y_t = f_O(h_t) ]" id="464" name="Google Shape;464;p48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0986" y="3206075"/>
            <a:ext cx="870234" cy="183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9"/>
          <p:cNvSpPr/>
          <p:nvPr/>
        </p:nvSpPr>
        <p:spPr>
          <a:xfrm>
            <a:off x="3710661" y="1152447"/>
            <a:ext cx="4244700" cy="3812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9"/>
          <p:cNvSpPr/>
          <p:nvPr/>
        </p:nvSpPr>
        <p:spPr>
          <a:xfrm>
            <a:off x="738456" y="1152425"/>
            <a:ext cx="2346600" cy="3812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Vanilla RNN vs Multi-modal RNN  </a:t>
            </a:r>
            <a:endParaRPr/>
          </a:p>
        </p:txBody>
      </p:sp>
      <p:pic>
        <p:nvPicPr>
          <p:cNvPr descr="&#10;h_t = \sigma (W_{hh} \color{green}{h_{t-1}} + W_{xh} \color{blue}{x_t})\\&#10;[ y_t = W_{hy} h_t]" id="472" name="Google Shape;472;p49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661" y="3292451"/>
            <a:ext cx="1856128" cy="4338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t = \sigma ((W_{hh};W_{xh}) \begin{pmatrix}&#10;           \color{green}{h_{t-1}} \\&#10;           \color{blue}{x_t} \\&#10;         \end{pmatrix})\\&#10;[ y_t = W_{hy} h_t]" id="473" name="Google Shape;473;p49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3450" y="3964940"/>
            <a:ext cx="1987192" cy="6508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t = \sigma (W_{hh} \color{green}{h_{t-1}} + W_{xh} \color{blue}{x_t} + W_{ah} \color{red}{a_t} + ..)\\&#10;[ y_t = W_{hy} h_t]" id="474" name="Google Shape;474;p49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3192" y="3292456"/>
            <a:ext cx="2776770" cy="4338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t = \sigma ((W_{hh};W_{xh};W_{ah}) \begin{pmatrix}&#10;           \color{green}{h_{t-1}} \\&#10;           \color{blue}{x_t} \\&#10;           \color{red}{a_t} \\&#10;           ... \\&#10;         \end{pmatrix})\\&#10;[ y_t = W_{hy} h_t]" id="475" name="Google Shape;475;p49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43184" y="3765139"/>
            <a:ext cx="2283528" cy="1050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4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24689" y="1683233"/>
            <a:ext cx="1385559" cy="9221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\equiv" id="477" name="Google Shape;477;p49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52451" y="3829726"/>
            <a:ext cx="178526" cy="1352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\equiv" id="478" name="Google Shape;478;p49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 rot="10800000">
            <a:off x="5595694" y="3735196"/>
            <a:ext cx="178526" cy="135233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49"/>
          <p:cNvSpPr txBox="1"/>
          <p:nvPr/>
        </p:nvSpPr>
        <p:spPr>
          <a:xfrm>
            <a:off x="730275" y="1247385"/>
            <a:ext cx="21744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One-modal  input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80" name="Google Shape;480;p4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88875" y="1579866"/>
            <a:ext cx="2763310" cy="1128942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9"/>
          <p:cNvSpPr txBox="1"/>
          <p:nvPr/>
        </p:nvSpPr>
        <p:spPr>
          <a:xfrm>
            <a:off x="4717211" y="1249542"/>
            <a:ext cx="21744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Multi-modal input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&#10;h_t = f_W(h_{t-1}, x_t) " id="482" name="Google Shape;482;p49" title="MathEquation,#0000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13671" y="2959626"/>
            <a:ext cx="1215760" cy="1884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h_t = f_W(h_{t-1}, x_t, a_t ..) " id="483" name="Google Shape;483;p49" title="MathEquation,#00000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543182" y="2927687"/>
            <a:ext cx="1617498" cy="19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49"/>
          <p:cNvSpPr/>
          <p:nvPr/>
        </p:nvSpPr>
        <p:spPr>
          <a:xfrm>
            <a:off x="979643" y="2929913"/>
            <a:ext cx="1301100" cy="259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9"/>
          <p:cNvSpPr/>
          <p:nvPr/>
        </p:nvSpPr>
        <p:spPr>
          <a:xfrm>
            <a:off x="4431927" y="2871027"/>
            <a:ext cx="1856100" cy="31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classification: RNN </a:t>
            </a:r>
            <a:endParaRPr sz="2400"/>
          </a:p>
        </p:txBody>
      </p:sp>
      <p:sp>
        <p:nvSpPr>
          <p:cNvPr id="491" name="Google Shape;491;p50"/>
          <p:cNvSpPr txBox="1"/>
          <p:nvPr>
            <p:ph idx="4294967295" type="body"/>
          </p:nvPr>
        </p:nvSpPr>
        <p:spPr>
          <a:xfrm>
            <a:off x="4730850" y="1148875"/>
            <a:ext cx="4032300" cy="37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one </a:t>
            </a:r>
            <a:r>
              <a:rPr b="1" lang="en-GB" sz="1800"/>
              <a:t>CNN</a:t>
            </a:r>
            <a:r>
              <a:rPr lang="en-GB" sz="1800"/>
              <a:t> to extract features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one </a:t>
            </a:r>
            <a:r>
              <a:rPr b="1" lang="en-GB" sz="1800"/>
              <a:t>RNN </a:t>
            </a:r>
            <a:r>
              <a:rPr lang="en-GB" sz="1800"/>
              <a:t>to process the frames features 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output from the final step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(many to one)</a:t>
            </a:r>
            <a:endParaRPr sz="1800"/>
          </a:p>
        </p:txBody>
      </p:sp>
      <p:pic>
        <p:nvPicPr>
          <p:cNvPr id="492" name="Google Shape;49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75" y="1222250"/>
            <a:ext cx="3717801" cy="359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</a:t>
            </a:r>
            <a:endParaRPr sz="2400"/>
          </a:p>
        </p:txBody>
      </p:sp>
      <p:pic>
        <p:nvPicPr>
          <p:cNvPr descr="\color{blue}{\frac{\partial E_2}{\partial W}}" id="498" name="Google Shape;498;p51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825" y="2532526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9013" y="1280826"/>
            <a:ext cx="734873" cy="18235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red}{\frac{\partial E}{\partial W}}" id="500" name="Google Shape;500;p51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3694" y="2532525"/>
            <a:ext cx="457440" cy="482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red}{E}" id="501" name="Google Shape;501;p51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43400" y="3285225"/>
            <a:ext cx="251674" cy="290376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51"/>
          <p:cNvSpPr txBox="1"/>
          <p:nvPr/>
        </p:nvSpPr>
        <p:spPr>
          <a:xfrm>
            <a:off x="3571450" y="1231500"/>
            <a:ext cx="51291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Loss function (E) measures how close we are to the optimal solution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At train time, update parameters to minimize the loss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 update is based on </a:t>
            </a:r>
            <a:r>
              <a:rPr b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gradient</a:t>
            </a: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descent 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0" y="0"/>
            <a:ext cx="162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   </a:t>
            </a:r>
            <a:r>
              <a:rPr b="1" lang="en-GB" sz="1800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RECAP</a:t>
            </a:r>
            <a:r>
              <a:rPr b="1" lang="en-GB">
                <a:solidFill>
                  <a:srgbClr val="FF0000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a</a:t>
            </a:r>
            <a:r>
              <a:rPr b="1" lang="en-GB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             </a:t>
            </a:r>
            <a:endParaRPr b="1">
              <a:solidFill>
                <a:schemeClr val="lt1"/>
              </a:solidFill>
              <a:highlight>
                <a:srgbClr val="FF0000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Motivation</a:t>
            </a:r>
            <a:r>
              <a:rPr lang="en-GB" sz="2400"/>
              <a:t> </a:t>
            </a:r>
            <a:endParaRPr sz="2400"/>
          </a:p>
        </p:txBody>
      </p:sp>
      <p:sp>
        <p:nvSpPr>
          <p:cNvPr id="119" name="Google Shape;119;p16"/>
          <p:cNvSpPr txBox="1"/>
          <p:nvPr>
            <p:ph idx="4294967295" type="body"/>
          </p:nvPr>
        </p:nvSpPr>
        <p:spPr>
          <a:xfrm>
            <a:off x="2206125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Until now we have: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FCN: 		unstructured data (left)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CNN:		localized data (right)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BUT sometimes we have </a:t>
            </a:r>
            <a:r>
              <a:rPr b="1" lang="en-GB"/>
              <a:t>sequential data</a:t>
            </a:r>
            <a:endParaRPr b="1"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Input is a sequence	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Output is a sequence</a:t>
            </a:r>
            <a:endParaRPr/>
          </a:p>
          <a:p>
            <a:pPr indent="0" lvl="0" marL="13716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75" y="928125"/>
            <a:ext cx="2095451" cy="3728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3638" y="1581275"/>
            <a:ext cx="907875" cy="85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35300" y="1623737"/>
            <a:ext cx="809025" cy="76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</a:t>
            </a:r>
            <a:endParaRPr sz="2400"/>
          </a:p>
        </p:txBody>
      </p:sp>
      <p:pic>
        <p:nvPicPr>
          <p:cNvPr descr="\color{blue}{\frac{\partial E_2}{\partial W}}" id="509" name="Google Shape;509;p52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825" y="2532526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9013" y="1280826"/>
            <a:ext cx="734873" cy="18235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red}{\frac{\partial E}{\partial W}}" id="511" name="Google Shape;511;p52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3694" y="2532525"/>
            <a:ext cx="457440" cy="482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red}{E}" id="512" name="Google Shape;512;p52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43400" y="3285225"/>
            <a:ext cx="251674" cy="290376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52"/>
          <p:cNvSpPr txBox="1"/>
          <p:nvPr/>
        </p:nvSpPr>
        <p:spPr>
          <a:xfrm>
            <a:off x="3571450" y="1231500"/>
            <a:ext cx="51291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Loss function (E) measures how close we are to the optimal solution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At train time, update parameters to minimize the loss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 update is based on </a:t>
            </a:r>
            <a:r>
              <a:rPr b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gradient</a:t>
            </a: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descent 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4" name="Google Shape;514;p52"/>
          <p:cNvSpPr txBox="1"/>
          <p:nvPr/>
        </p:nvSpPr>
        <p:spPr>
          <a:xfrm>
            <a:off x="2760075" y="3961600"/>
            <a:ext cx="3718200" cy="7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Lato"/>
                <a:ea typeface="Lato"/>
                <a:cs typeface="Lato"/>
                <a:sym typeface="Lato"/>
              </a:rPr>
              <a:t>We need to compute 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\color{red}{\frac{\partial E}{\partial W}}" id="515" name="Google Shape;515;p52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6802" y="3809200"/>
            <a:ext cx="580420" cy="61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52"/>
          <p:cNvSpPr txBox="1"/>
          <p:nvPr/>
        </p:nvSpPr>
        <p:spPr>
          <a:xfrm>
            <a:off x="0" y="0"/>
            <a:ext cx="162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   </a:t>
            </a:r>
            <a:r>
              <a:rPr b="1" lang="en-GB" sz="1800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RECAP</a:t>
            </a:r>
            <a:r>
              <a:rPr b="1" lang="en-GB">
                <a:solidFill>
                  <a:srgbClr val="FF0000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a</a:t>
            </a:r>
            <a:r>
              <a:rPr b="1" lang="en-GB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             </a:t>
            </a:r>
            <a:endParaRPr b="1">
              <a:solidFill>
                <a:schemeClr val="lt1"/>
              </a:solidFill>
              <a:highlight>
                <a:srgbClr val="FF0000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 (BPTT)</a:t>
            </a:r>
            <a:endParaRPr sz="2400"/>
          </a:p>
        </p:txBody>
      </p:sp>
      <p:pic>
        <p:nvPicPr>
          <p:cNvPr descr="\color{red}{E_3}" id="522" name="Google Shape;522;p53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9550" y="3541275"/>
            <a:ext cx="356550" cy="299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blue}{E_2}" id="523" name="Google Shape;523;p53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7350" y="3541274"/>
            <a:ext cx="356550" cy="2990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green}{E_1}" id="524" name="Google Shape;524;p53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7850" y="3541273"/>
            <a:ext cx="356550" cy="299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5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2600" y="1741724"/>
            <a:ext cx="3556100" cy="166005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53"/>
          <p:cNvSpPr txBox="1"/>
          <p:nvPr/>
        </p:nvSpPr>
        <p:spPr>
          <a:xfrm>
            <a:off x="4437000" y="2293275"/>
            <a:ext cx="4395300" cy="11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Fancy name for regular backpropagation on an unrolled RNN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 (BPTT)</a:t>
            </a:r>
            <a:endParaRPr sz="2400"/>
          </a:p>
        </p:txBody>
      </p:sp>
      <p:pic>
        <p:nvPicPr>
          <p:cNvPr descr="E = \sum_{t=1}^T E_t \\&#10;E_t(y,y^*) = f_{loss}(y_t,y^*_t) &#10;" id="532" name="Google Shape;532;p54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4392" y="2630457"/>
            <a:ext cx="2627586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h_t = (W_{hh} {\sigma(h_{t-1})} + W_{xh}{x_t})\\&#10;[ y_t = W_{hy} \sigma(h_t)]" id="533" name="Google Shape;533;p54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6681" y="1523714"/>
            <a:ext cx="3483428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200" y="1523726"/>
            <a:ext cx="3906382" cy="18235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red}{\frac{\partial E_3}{\partial W}}" id="535" name="Google Shape;535;p54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78400" y="2703925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blue}{\frac{\partial E_2}{\partial W}}" id="536" name="Google Shape;536;p54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32925" y="2762126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green}{\frac{\partial E_1}{\partial W}}" id="537" name="Google Shape;537;p54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41850" y="2762238"/>
            <a:ext cx="470624" cy="48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54"/>
          <p:cNvSpPr txBox="1"/>
          <p:nvPr/>
        </p:nvSpPr>
        <p:spPr>
          <a:xfrm>
            <a:off x="8382800" y="1247575"/>
            <a:ext cx="22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*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39" name="Google Shape;539;p54"/>
          <p:cNvSpPr txBox="1"/>
          <p:nvPr/>
        </p:nvSpPr>
        <p:spPr>
          <a:xfrm>
            <a:off x="437750" y="4651025"/>
            <a:ext cx="6981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Open Sans"/>
                <a:ea typeface="Open Sans"/>
                <a:cs typeface="Open Sans"/>
                <a:sym typeface="Open Sans"/>
              </a:rPr>
              <a:t>* Slightly change the way we define this, for an easier computation. The intuition remains the same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 (BPTT)</a:t>
            </a:r>
            <a:endParaRPr sz="2400"/>
          </a:p>
        </p:txBody>
      </p:sp>
      <p:pic>
        <p:nvPicPr>
          <p:cNvPr descr="&#10;h_t = (\color{blue}{W_{hh}} {\sigma(h_{t-1})} + \color{blue}{W_{xh}}{x_t})\\&#10;[ y_t = \color{black}{W_{hy}} \sigma(h_t)]" id="545" name="Google Shape;545;p55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681" y="1523714"/>
            <a:ext cx="3483428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200" y="1523726"/>
            <a:ext cx="3906382" cy="18235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red}{\frac{\partial E_3}{\partial W}}" id="547" name="Google Shape;547;p55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8400" y="2703925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blue}{\frac{\partial E_2}{\partial W}}" id="548" name="Google Shape;548;p55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32925" y="2762126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green}{\frac{\partial E_1}{\partial W}}" id="549" name="Google Shape;549;p55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41850" y="2762238"/>
            <a:ext cx="470624" cy="482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egin{align}&#10;\frac{\partial E}{\partial \color{blue}{W}} &amp;= \frac{\partial}{\partial \color{blue}{W}} (\sum_{t=1}^T E_t)= \sum_{t=1}^T \frac{\partial E_t}{\partial \color{blue}{W}} \\ &#10;&#10;\end{align}" id="550" name="Google Shape;550;p55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1237" y="3541181"/>
            <a:ext cx="2853932" cy="635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 = \sum_{t=1}^T E_t \\&#10;E_t(y,y^*) = f_{loss}(y_t,y^*_t) &#10;" id="551" name="Google Shape;551;p55" title="MathEquation,#0000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54392" y="2630457"/>
            <a:ext cx="2627586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 (BPTT)</a:t>
            </a:r>
            <a:endParaRPr sz="2400"/>
          </a:p>
        </p:txBody>
      </p:sp>
      <p:pic>
        <p:nvPicPr>
          <p:cNvPr descr="\color{red}{E_t}(y,y^*) = f_{loss}(\color{green}{y_t},y^*_t) &#10;" id="557" name="Google Shape;557;p56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8251" y="2195988"/>
            <a:ext cx="2304330" cy="279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h_t = (\color{blue}{W_{hh}} {\sigma(h_{t-1})} + \color{blue}{W_{xh}}{x_t}) " id="558" name="Google Shape;558;p56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4400" y="1466451"/>
            <a:ext cx="2314300" cy="231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200" y="1523726"/>
            <a:ext cx="3906382" cy="18235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red}{\frac{\partial E_3}{\partial W}}" id="560" name="Google Shape;560;p56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78400" y="2703925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blue}{\frac{\partial E_2}{\partial W}}" id="561" name="Google Shape;561;p56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32925" y="2762126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green}{\frac{\partial E_1}{\partial W}}" id="562" name="Google Shape;562;p56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41850" y="2762238"/>
            <a:ext cx="470624" cy="482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egin{align}&#10;\frac{\partial \color{red}{E_t}}{\partial \color{blue}{W}} &amp;= \frac{\partial \color{red}{E_t}}{\partial \color{green}{y_t}}  \frac{\partial \color{green}{y_t}}{\partial \color{blue}{W}} \\&#10;\frac{\partial \color{red}{E_t}}{\partial \color{blue}{W}} &amp;= \frac{\partial \color{red}{E_t}}{\partial \color{green}{y_t}}  &#10;\frac{\partial \color{green}{y_t}}{\partial h_t} &#10;\frac{\partial h_t}{\partial \color{blue}{W}} &#10;\end{align}" id="563" name="Google Shape;563;p56" title="MathEquation,#0000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21416" y="2762125"/>
            <a:ext cx="2041386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= f(\color{blue}{W}, h_{t-1}, x_t)\" id="564" name="Google Shape;564;p56" title="MathEquation,#0000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45775" y="1466450"/>
            <a:ext cx="1285690" cy="231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&#10;\color{green}{y_t} = \color{black}{W_{hy}}\sigma(h_t) = f(h_t)" id="565" name="Google Shape;565;p56" title="MathEquation,#00000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954404" y="1820256"/>
            <a:ext cx="2073470" cy="2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 (BPTT)</a:t>
            </a:r>
            <a:endParaRPr sz="2400"/>
          </a:p>
        </p:txBody>
      </p:sp>
      <p:pic>
        <p:nvPicPr>
          <p:cNvPr id="571" name="Google Shape;57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200" y="1523726"/>
            <a:ext cx="3906382" cy="18235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red}{\frac{\partial E_3}{\partial W}}" id="572" name="Google Shape;572;p57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8400" y="2703925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blue}{\frac{\partial E_2}{\partial W}}" id="573" name="Google Shape;573;p57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2925" y="2762126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green}{\frac{\partial E_1}{\partial W}}" id="574" name="Google Shape;574;p57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41850" y="2762238"/>
            <a:ext cx="470624" cy="48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57"/>
          <p:cNvSpPr txBox="1"/>
          <p:nvPr/>
        </p:nvSpPr>
        <p:spPr>
          <a:xfrm>
            <a:off x="5855675" y="3244725"/>
            <a:ext cx="14901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NO!</a:t>
            </a:r>
            <a:endParaRPr b="1" sz="36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\color{red}{E_t}(y,y^*) = f_{loss}(\color{green}{y_t},y^*_t) &#10;" id="576" name="Google Shape;576;p57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8251" y="2195988"/>
            <a:ext cx="2304330" cy="279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h_t = (\color{blue}{W_{hh}} {\sigma(h_{t-1})} + \color{blue}{W_{xh}}{x_t}) " id="577" name="Google Shape;577;p57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54400" y="1466451"/>
            <a:ext cx="2314300" cy="2314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egin{align}&#10;\frac{\partial \color{red}{E_t}}{\partial \color{blue}{W}} &amp;= \frac{\partial \color{red}{E_t}}{\partial \color{green}{y_t}}  \frac{\partial \color{green}{y_t}}{\partial \color{blue}{W}} \\&#10;\frac{\partial \color{red}{E_t}}{\partial \color{blue}{W}} &amp;= \frac{\partial \color{red}{E_t}}{\partial \color{green}{y_t}}  &#10;\frac{\partial \color{green}{y_t}}{\partial h_t} &#10;\frac{\partial h_t}{\partial \color{blue}{W}} &#10;\end{align}" id="578" name="Google Shape;578;p57" title="MathEquation,#0000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21416" y="2762125"/>
            <a:ext cx="2041386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= f(\color{blue}{W}, h_{t-1}, x_t)\" id="579" name="Google Shape;579;p57" title="MathEquation,#0000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45775" y="1466450"/>
            <a:ext cx="1285690" cy="231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&#10;\color{green}{y_t} = \color{black}{W_{hy}}\sigma(h_t) = f(h_t)" id="580" name="Google Shape;580;p57" title="MathEquation,#00000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954404" y="1820256"/>
            <a:ext cx="2073470" cy="2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 (BPTT)</a:t>
            </a:r>
            <a:endParaRPr sz="2400"/>
          </a:p>
        </p:txBody>
      </p:sp>
      <p:pic>
        <p:nvPicPr>
          <p:cNvPr id="586" name="Google Shape;586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8325" y="1531205"/>
            <a:ext cx="2780155" cy="18381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red}{\frac{\partial E_3}{\partial W}}" id="587" name="Google Shape;587;p58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7325" y="2532525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blue}{\frac{\partial E_2}{\partial W}}" id="588" name="Google Shape;588;p58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3825" y="2532526"/>
            <a:ext cx="470830" cy="482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color{green}{\frac{\partial E_1}{\partial W}}" id="589" name="Google Shape;589;p58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4950" y="2532625"/>
            <a:ext cx="470624" cy="48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58"/>
          <p:cNvSpPr txBox="1"/>
          <p:nvPr/>
        </p:nvSpPr>
        <p:spPr>
          <a:xfrm>
            <a:off x="1524188" y="3837700"/>
            <a:ext cx="14901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YES!</a:t>
            </a:r>
            <a:endParaRPr b="1" sz="36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\begin{align}&#10;\frac{\partial E_t}{\partial W} &amp;= \frac{\partial E_t}{\partial y_t}  &#10;\frac{\partial y_t}{\partial h_t} &#10;\frac{\partial h_t}{\partial W} \\&#10;\frac{\partial E_t}{\partial W} &amp;= \color{orange}{\sum_{k=1}^t} \frac{\partial E_t}{\partial y_t} \frac{\partial y_t}{\partial \color{orange}{h_k}} \frac{\partial \color{orange}{h_k}}{\partial W}&#10;\end{align}" id="591" name="Google Shape;591;p58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39072" y="2813525"/>
            <a:ext cx="2484108" cy="127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2" name="Google Shape;592;p58"/>
          <p:cNvCxnSpPr/>
          <p:nvPr/>
        </p:nvCxnSpPr>
        <p:spPr>
          <a:xfrm flipH="1" rot="10800000">
            <a:off x="4931175" y="2843450"/>
            <a:ext cx="2387100" cy="396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3" name="Google Shape;593;p58"/>
          <p:cNvSpPr/>
          <p:nvPr/>
        </p:nvSpPr>
        <p:spPr>
          <a:xfrm>
            <a:off x="8214721" y="1462013"/>
            <a:ext cx="393900" cy="276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descr="\color{red}{E_t}(y,y^*) = f_{loss}(\color{green}{y_t},y^*_t) &#10;" id="594" name="Google Shape;594;p58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80343" y="2267841"/>
            <a:ext cx="2506434" cy="3039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h_t = (\color{blue}{W_{hh}} {\sigma(h_{t-1})} + \color{blue}{W_{xh}}{x_t}) " id="595" name="Google Shape;595;p58" title="MathEquation,#0000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54400" y="1474311"/>
            <a:ext cx="2517280" cy="2517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= f(\color{blue}{W}, \color{orange}{h_{t-1}}, x_t)\" id="596" name="Google Shape;596;p58" title="MathEquation,#0000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55514" y="1474312"/>
            <a:ext cx="1411112" cy="254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&#10;\color{green}{y_t} = \color{black}{W_{hy}}\sigma(h_t) = f(h_t)" id="597" name="Google Shape;597;p58" title="MathEquation,#00000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954405" y="1859153"/>
            <a:ext cx="2280816" cy="279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h_{t-1} = (\color{blue}{W_{hh}} {\sigma(h_{t-2})} + \color{blue}{W_{xh}}{x_{t-1}}) " id="598" name="Google Shape;598;p58" title="MathEquation,#00000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964575" y="1106775"/>
            <a:ext cx="2918850" cy="25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5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Multivariable Chain Rule</a:t>
            </a:r>
            <a:endParaRPr sz="2400"/>
          </a:p>
        </p:txBody>
      </p:sp>
      <p:sp>
        <p:nvSpPr>
          <p:cNvPr id="604" name="Google Shape;604;p59"/>
          <p:cNvSpPr txBox="1"/>
          <p:nvPr/>
        </p:nvSpPr>
        <p:spPr>
          <a:xfrm>
            <a:off x="1813675" y="1216563"/>
            <a:ext cx="3390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W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5" name="Google Shape;605;p59"/>
          <p:cNvSpPr txBox="1"/>
          <p:nvPr/>
        </p:nvSpPr>
        <p:spPr>
          <a:xfrm>
            <a:off x="1125175" y="2352963"/>
            <a:ext cx="6885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x(w)</a:t>
            </a: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6" name="Google Shape;606;p59"/>
          <p:cNvSpPr txBox="1"/>
          <p:nvPr/>
        </p:nvSpPr>
        <p:spPr>
          <a:xfrm>
            <a:off x="2452375" y="2310838"/>
            <a:ext cx="6885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y(w)</a:t>
            </a:r>
            <a:endParaRPr b="1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07" name="Google Shape;607;p59"/>
          <p:cNvCxnSpPr>
            <a:endCxn id="605" idx="0"/>
          </p:cNvCxnSpPr>
          <p:nvPr/>
        </p:nvCxnSpPr>
        <p:spPr>
          <a:xfrm flipH="1">
            <a:off x="1469425" y="1560663"/>
            <a:ext cx="461100" cy="792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8" name="Google Shape;608;p59"/>
          <p:cNvCxnSpPr/>
          <p:nvPr/>
        </p:nvCxnSpPr>
        <p:spPr>
          <a:xfrm>
            <a:off x="2102725" y="1560663"/>
            <a:ext cx="508800" cy="80070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9" name="Google Shape;609;p59"/>
          <p:cNvCxnSpPr>
            <a:stCxn id="605" idx="2"/>
          </p:cNvCxnSpPr>
          <p:nvPr/>
        </p:nvCxnSpPr>
        <p:spPr>
          <a:xfrm>
            <a:off x="1469425" y="2835363"/>
            <a:ext cx="348900" cy="4689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0" name="Google Shape;610;p59"/>
          <p:cNvCxnSpPr/>
          <p:nvPr/>
        </p:nvCxnSpPr>
        <p:spPr>
          <a:xfrm flipH="1">
            <a:off x="2207450" y="2772863"/>
            <a:ext cx="381600" cy="54630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1" name="Google Shape;611;p59"/>
          <p:cNvSpPr txBox="1"/>
          <p:nvPr/>
        </p:nvSpPr>
        <p:spPr>
          <a:xfrm>
            <a:off x="1469425" y="3393938"/>
            <a:ext cx="12570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f(x(w), y(w))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\frac{\partial f}{\partial w} = \color{red}{\frac{\partial f}{\partial x} \frac{\partial x}{\partial w}} + \color{blue}{\frac{\partial f}{\partial y} \frac{\partial y}{\partial w}}" id="612" name="Google Shape;612;p59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0188" y="2229823"/>
            <a:ext cx="2631808" cy="54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6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Multivariable Chain Rule</a:t>
            </a:r>
            <a:endParaRPr sz="2400"/>
          </a:p>
        </p:txBody>
      </p:sp>
      <p:sp>
        <p:nvSpPr>
          <p:cNvPr id="618" name="Google Shape;618;p60"/>
          <p:cNvSpPr txBox="1"/>
          <p:nvPr/>
        </p:nvSpPr>
        <p:spPr>
          <a:xfrm>
            <a:off x="1813675" y="1216563"/>
            <a:ext cx="3390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W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19" name="Google Shape;619;p60"/>
          <p:cNvCxnSpPr>
            <a:endCxn id="620" idx="0"/>
          </p:cNvCxnSpPr>
          <p:nvPr/>
        </p:nvCxnSpPr>
        <p:spPr>
          <a:xfrm flipH="1">
            <a:off x="1469425" y="1560663"/>
            <a:ext cx="461100" cy="792300"/>
          </a:xfrm>
          <a:prstGeom prst="straightConnector1">
            <a:avLst/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1" name="Google Shape;621;p60"/>
          <p:cNvCxnSpPr>
            <a:stCxn id="618" idx="2"/>
            <a:endCxn id="622" idx="0"/>
          </p:cNvCxnSpPr>
          <p:nvPr/>
        </p:nvCxnSpPr>
        <p:spPr>
          <a:xfrm>
            <a:off x="1983175" y="1560663"/>
            <a:ext cx="0" cy="832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3" name="Google Shape;623;p60"/>
          <p:cNvCxnSpPr>
            <a:stCxn id="620" idx="2"/>
          </p:cNvCxnSpPr>
          <p:nvPr/>
        </p:nvCxnSpPr>
        <p:spPr>
          <a:xfrm>
            <a:off x="1469425" y="2835363"/>
            <a:ext cx="348900" cy="468900"/>
          </a:xfrm>
          <a:prstGeom prst="straightConnector1">
            <a:avLst/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4" name="Google Shape;624;p60"/>
          <p:cNvCxnSpPr>
            <a:stCxn id="622" idx="2"/>
          </p:cNvCxnSpPr>
          <p:nvPr/>
        </p:nvCxnSpPr>
        <p:spPr>
          <a:xfrm flipH="1">
            <a:off x="1953175" y="2799784"/>
            <a:ext cx="30000" cy="485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&#10;h_t = (W_{hh} {\sigma(h_{t-1})} + W_{xh}{x_t}) = f(W, h_{t-1}, x_t)\\&#10;y_t = W_{hy}\sigma(h_t) = f(h_t)" id="625" name="Google Shape;625;p60" title="MathEquation,#000000"/>
          <p:cNvPicPr preferRelativeResize="0"/>
          <p:nvPr/>
        </p:nvPicPr>
        <p:blipFill rotWithShape="1">
          <a:blip r:embed="rId3">
            <a:alphaModFix/>
          </a:blip>
          <a:srcRect b="65565" l="0" r="0" t="0"/>
          <a:stretch/>
        </p:blipFill>
        <p:spPr>
          <a:xfrm>
            <a:off x="4527875" y="1449913"/>
            <a:ext cx="2391374" cy="274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h_t = (W_{hh} {\sigma(h_{t-1})} + W_{xh}{x_t}) = f(W, h_{t-1}(W), x_t)\\&#10;y_t = W_{hy}\sigma(h_t) = f(h_t)" id="626" name="Google Shape;626;p60" title="MathEquation,#000000"/>
          <p:cNvPicPr preferRelativeResize="0"/>
          <p:nvPr/>
        </p:nvPicPr>
        <p:blipFill rotWithShape="1">
          <a:blip r:embed="rId4">
            <a:alphaModFix/>
          </a:blip>
          <a:srcRect b="0" l="57297" r="0" t="0"/>
          <a:stretch/>
        </p:blipFill>
        <p:spPr>
          <a:xfrm>
            <a:off x="6919262" y="1449925"/>
            <a:ext cx="1664538" cy="482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h_t = (W_{hh} {\sigma(h_{t-1})} + W_{xh}{x_t}) = f(W, h_{t-1}, x_t)\\&#10;y_t = W_{hy}\sigma(h_t) = f(h_t)" id="627" name="Google Shape;627;p60" title="MathEquation,#000000"/>
          <p:cNvPicPr preferRelativeResize="0"/>
          <p:nvPr/>
        </p:nvPicPr>
        <p:blipFill rotWithShape="1">
          <a:blip r:embed="rId3">
            <a:alphaModFix/>
          </a:blip>
          <a:srcRect b="0" l="0" r="0" t="65565"/>
          <a:stretch/>
        </p:blipFill>
        <p:spPr>
          <a:xfrm>
            <a:off x="4527875" y="1769525"/>
            <a:ext cx="2391374" cy="27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3050" y="2384794"/>
            <a:ext cx="339000" cy="4187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9" name="Google Shape;629;p60"/>
          <p:cNvCxnSpPr/>
          <p:nvPr/>
        </p:nvCxnSpPr>
        <p:spPr>
          <a:xfrm>
            <a:off x="2155050" y="1541450"/>
            <a:ext cx="561300" cy="815700"/>
          </a:xfrm>
          <a:prstGeom prst="straightConnector1">
            <a:avLst/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0" name="Google Shape;630;p60"/>
          <p:cNvCxnSpPr/>
          <p:nvPr/>
        </p:nvCxnSpPr>
        <p:spPr>
          <a:xfrm flipH="1">
            <a:off x="2229975" y="2708775"/>
            <a:ext cx="478800" cy="583800"/>
          </a:xfrm>
          <a:prstGeom prst="straightConnector1">
            <a:avLst/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h_1" id="631" name="Google Shape;631;p60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0725" y="2434342"/>
            <a:ext cx="283322" cy="27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2" name="Google Shape;632;p6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93150" y="3304270"/>
            <a:ext cx="283325" cy="3966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egin{align}&#10; &#10;\frac{\partial y_t}{\partial W} &amp;= \sum_{k=1}^t \color{red}{\frac{\partial y_t}{\partial h_k} \frac{\partial h_k}{\partial W}}  \\&#10;&#10;&#10;\end{align}" id="633" name="Google Shape;633;p60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64466" y="2466925"/>
            <a:ext cx="1830294" cy="622300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60"/>
          <p:cNvSpPr txBox="1"/>
          <p:nvPr/>
        </p:nvSpPr>
        <p:spPr>
          <a:xfrm>
            <a:off x="1469425" y="2394075"/>
            <a:ext cx="28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…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35" name="Google Shape;635;p60"/>
          <p:cNvPicPr preferRelativeResize="0"/>
          <p:nvPr/>
        </p:nvPicPr>
        <p:blipFill rotWithShape="1">
          <a:blip r:embed="rId9">
            <a:alphaModFix/>
          </a:blip>
          <a:srcRect b="0" l="11024" r="0" t="0"/>
          <a:stretch/>
        </p:blipFill>
        <p:spPr>
          <a:xfrm>
            <a:off x="1849637" y="2466930"/>
            <a:ext cx="283325" cy="350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6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 (BPTT)</a:t>
            </a:r>
            <a:endParaRPr sz="2400"/>
          </a:p>
        </p:txBody>
      </p:sp>
      <p:pic>
        <p:nvPicPr>
          <p:cNvPr descr="\color{red}{E_t}(y^*,y) = f_{loss}(y^*_t,\color{purple}{y_t} ) \\&#10;E = \sum_{t=1}^T E_t" id="641" name="Google Shape;641;p61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399" y="4242934"/>
            <a:ext cx="236482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\color{green}{h_t} = (\color{blue}{W_{hh}} {\sigma(\color{orange}{h_{t-1}})} + \color{blue}{W_{xh}}{x_t})\\&#10;[ \color{purple}{y_t} = W_{hy} \sigma(\color{green}{h_t})]" id="642" name="Google Shape;642;p61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697" y="3459461"/>
            <a:ext cx="3135086" cy="68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3" name="Google Shape;643;p61"/>
          <p:cNvCxnSpPr/>
          <p:nvPr/>
        </p:nvCxnSpPr>
        <p:spPr>
          <a:xfrm>
            <a:off x="3788469" y="1143450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44" name="Google Shape;644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445" y="1278581"/>
            <a:ext cx="2443819" cy="21022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egin{align}&#10;\frac{\partial \color{red}{E_t}}{\partial \color{blue}{W}} &amp;= \frac{\partial \color{red}{E_t}}{\partial \color{purple}{y_t}} \frac{\partial \color{purple}{y_t}}{\partial \color{blue}{W}}\\&#10;\frac{\partial \color{red}{E_t}}{\partial \color{blue}{W}} &amp;= \sum_{k=1}^t \frac{\partial \color{red}{E_t}}{\partial \color{purple}{y_t}} \frac{\partial \color{purple}{y_t}}{\partial \color{orange}{h_k}} \frac{\partial \color{orange}{h_k}}{\partial \color{blue}{W}}  \\&#10;&#10;\frac{\partial \color{red}{E_t}}{\partial \color{blue}{W}} &amp;= \sum_{k=1}^t \frac{\partial \color{red}{E_t}}{\partial \color{purple}{y_t}} \frac{\partial \color{purple}{y_t}}{\partial \color{green}{h_t}} \frac{\partial \color{green}{h_t}}{\partial \color{orange}{h_k}} \frac{\partial \color{orange}{h_k}}{\partial \color{blue}{W}}  &#10;&#10;&#10;\end{align}" id="645" name="Google Shape;645;p61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49556" y="1424181"/>
            <a:ext cx="2665834" cy="1816099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61"/>
          <p:cNvSpPr/>
          <p:nvPr/>
        </p:nvSpPr>
        <p:spPr>
          <a:xfrm>
            <a:off x="5458602" y="2663039"/>
            <a:ext cx="845100" cy="571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61"/>
          <p:cNvSpPr/>
          <p:nvPr/>
        </p:nvSpPr>
        <p:spPr>
          <a:xfrm>
            <a:off x="5514797" y="1983878"/>
            <a:ext cx="452700" cy="571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44005" t="0"/>
          <a:stretch/>
        </p:blipFill>
        <p:spPr>
          <a:xfrm>
            <a:off x="1041725" y="1277725"/>
            <a:ext cx="3384310" cy="341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7068000" y="4762150"/>
            <a:ext cx="2076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A. Karpathy and J. Johnson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9" name="Google Shape;129;p17"/>
          <p:cNvPicPr preferRelativeResize="0"/>
          <p:nvPr/>
        </p:nvPicPr>
        <p:blipFill rotWithShape="1">
          <a:blip r:embed="rId4">
            <a:alphaModFix/>
          </a:blip>
          <a:srcRect b="2490" l="2984" r="28881" t="2471"/>
          <a:stretch/>
        </p:blipFill>
        <p:spPr>
          <a:xfrm>
            <a:off x="4754389" y="1277725"/>
            <a:ext cx="3384312" cy="3359137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Text generation</a:t>
            </a:r>
            <a:endParaRPr sz="32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begin{align}&#10;\frac{\partial \color{red}{E_t}}{\partial \color{blue}{W}} &amp;= \frac{\partial \color{red}{E_t}}{\partial \color{purple}{y_t}} \frac{\partial \color{purple}{y_t}}{\partial \color{blue}{W}}\\&#10;\frac{\partial \color{red}{E_t}}{\partial \color{blue}{W}} &amp;= \sum_{k=1}^t \frac{\partial \color{red}{E_t}}{\partial \color{purple}{y_t}} \frac{\partial \color{purple}{y_t}}{\partial \color{orange}{h_k}} \frac{\partial \color{orange}{h_k}}{\partial \color{blue}{W}}  \\&#10;&#10;\frac{\partial \color{red}{E_t}}{\partial \color{blue}{W}} &amp;= \sum_{k=1}^t \frac{\partial \color{red}{E_t}}{\partial \color{purple}{y_t}} \frac{\partial \color{purple}{y_t}}{\partial \color{green}{h_t}} \frac{\partial \color{green}{h_t}}{\partial \color{orange}{h_k}} \frac{\partial \color{orange}{h_k}}{\partial \color{blue}{W}}  &#10;&#10;&#10;\end{align}" id="652" name="Google Shape;652;p62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9556" y="1424181"/>
            <a:ext cx="2665834" cy="1816099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p6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 (BPTT)</a:t>
            </a:r>
            <a:endParaRPr sz="2400"/>
          </a:p>
        </p:txBody>
      </p:sp>
      <p:pic>
        <p:nvPicPr>
          <p:cNvPr descr="\begin{align}&#10;&#10;&amp;= \sum_{k=1}^t \frac{\partial \color{red}{E_t}}{\partial \color{purple}{y_t}} \frac{\partial \color{purple}{y_t}}{\partial \color{green}{h_t}} (\prod_{j=k+1}^t \frac{\partial \color{green}{h_j}}{\partial \color{orange}{h_{j-1}}}) \frac{\partial \color{orange}{h_k}}{\partial \color{blue}{W}}\\&#10;&#10;&#10;&amp;= \sum_{k=1}^t \frac{\partial \color{red}{E_t}}{\partial \color{purple}{y_t}} \frac{\partial\color{purple}{y_t}}{\partial \color{green}{h_t}} (\prod_{j=k+1}^t (W^T diag[\sigma'(h_{j-1})])) \frac{\partial \color{orange}{h_k}}{\partial W}&#10;&#10;&#10;\end{align}" id="654" name="Google Shape;654;p62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6851" y="3341324"/>
            <a:ext cx="4016744" cy="1295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5" name="Google Shape;655;p62"/>
          <p:cNvCxnSpPr/>
          <p:nvPr/>
        </p:nvCxnSpPr>
        <p:spPr>
          <a:xfrm>
            <a:off x="3745467" y="1048650"/>
            <a:ext cx="0" cy="393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56" name="Google Shape;656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183" y="1189878"/>
            <a:ext cx="2409915" cy="2151454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62"/>
          <p:cNvSpPr/>
          <p:nvPr/>
        </p:nvSpPr>
        <p:spPr>
          <a:xfrm>
            <a:off x="5893220" y="2621055"/>
            <a:ext cx="388500" cy="6276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62"/>
          <p:cNvSpPr/>
          <p:nvPr/>
        </p:nvSpPr>
        <p:spPr>
          <a:xfrm>
            <a:off x="5893225" y="3342700"/>
            <a:ext cx="1134300" cy="6276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\color{red}{E_t}(y^*,y) = f_{loss}(y^*_t,\color{purple}{y_t} ) \\&#10;E = \sum_{t=1}^T E_t" id="659" name="Google Shape;659;p62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9399" y="4242934"/>
            <a:ext cx="236482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\color{green}{h_t} = (\color{blue}{W_{hh}} {\sigma(\color{orange}{h_{t-1}})} + \color{blue}{W_{xh}}{x_t})\\&#10;[ \color{purple}{y_t} = W_{hy} \sigma(\color{green}{h_t})]" id="660" name="Google Shape;660;p62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8697" y="3459461"/>
            <a:ext cx="3135086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begin{align}&#10;{\frac{\partial h_t}{\partial h_k}}  &amp;= \prod_{j=k+1}^t[W^T diag[\sigma'(h_{j-1})] \\&#10;| {\frac{\partial h_t}{\partial h_k}} | &amp;\leq \prod_{j=k+1}^t|W^T| |diag[\sigma'(h_{j-1})]| \\&#10;&#10;\end{align}" id="665" name="Google Shape;665;p63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2382" y="1266605"/>
            <a:ext cx="3161818" cy="136352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6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</a:t>
            </a:r>
            <a:endParaRPr sz="2400"/>
          </a:p>
        </p:txBody>
      </p:sp>
      <p:cxnSp>
        <p:nvCxnSpPr>
          <p:cNvPr id="667" name="Google Shape;667;p63"/>
          <p:cNvCxnSpPr/>
          <p:nvPr/>
        </p:nvCxnSpPr>
        <p:spPr>
          <a:xfrm>
            <a:off x="3713755" y="1065450"/>
            <a:ext cx="0" cy="39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68" name="Google Shape;66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205" y="1266605"/>
            <a:ext cx="2404466" cy="21398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egin{align}&#10;\frac{\partial E}{\partial W} &amp;= \sum_{k=1}^t \frac{\partial E_t}{\partial y_t} \frac{\partial y_t}{\partial h_t} \times\\&#10;&amp;\times \color{red}{(\prod_{j=k+1}^t (W^T diag[\sigma'(h_{j-1})])) }\frac{\partial h_k}{\partial W}&#10;&#10;&#10;\end{align}" id="669" name="Google Shape;669;p63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4725" y="3493054"/>
            <a:ext cx="3430650" cy="13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64"/>
          <p:cNvSpPr txBox="1"/>
          <p:nvPr/>
        </p:nvSpPr>
        <p:spPr>
          <a:xfrm>
            <a:off x="4336386" y="2918786"/>
            <a:ext cx="39243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For large number of timesteps (t):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5" name="Google Shape;675;p6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</a:t>
            </a:r>
            <a:endParaRPr sz="2400"/>
          </a:p>
        </p:txBody>
      </p:sp>
      <p:cxnSp>
        <p:nvCxnSpPr>
          <p:cNvPr id="676" name="Google Shape;676;p64"/>
          <p:cNvCxnSpPr/>
          <p:nvPr/>
        </p:nvCxnSpPr>
        <p:spPr>
          <a:xfrm>
            <a:off x="3749144" y="1095225"/>
            <a:ext cx="0" cy="38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77" name="Google Shape;677;p64"/>
          <p:cNvPicPr preferRelativeResize="0"/>
          <p:nvPr/>
        </p:nvPicPr>
        <p:blipFill rotWithShape="1">
          <a:blip r:embed="rId3">
            <a:alphaModFix/>
          </a:blip>
          <a:srcRect b="10522" l="0" r="49078" t="0"/>
          <a:stretch/>
        </p:blipFill>
        <p:spPr>
          <a:xfrm>
            <a:off x="892200" y="1182639"/>
            <a:ext cx="2089790" cy="1569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64"/>
          <p:cNvPicPr preferRelativeResize="0"/>
          <p:nvPr/>
        </p:nvPicPr>
        <p:blipFill rotWithShape="1">
          <a:blip r:embed="rId3">
            <a:alphaModFix/>
          </a:blip>
          <a:srcRect b="10522" l="49078" r="0" t="0"/>
          <a:stretch/>
        </p:blipFill>
        <p:spPr>
          <a:xfrm>
            <a:off x="999556" y="2918786"/>
            <a:ext cx="2162351" cy="1623787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64"/>
          <p:cNvSpPr txBox="1"/>
          <p:nvPr/>
        </p:nvSpPr>
        <p:spPr>
          <a:xfrm>
            <a:off x="3914949" y="4585200"/>
            <a:ext cx="50703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image from: </a:t>
            </a:r>
            <a:r>
              <a:rPr lang="en-GB" sz="1200" u="sng">
                <a:solidFill>
                  <a:schemeClr val="hlink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  <a:hlinkClick r:id="rId4"/>
              </a:rPr>
              <a:t>https://hackernoon.com/understanding-architecture-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  <a:hlinkClick r:id="rId5"/>
              </a:rPr>
              <a:t>of-lstm-cell-from-scratch-with-code-8da40f0b71f4 </a:t>
            </a:r>
            <a:endParaRPr/>
          </a:p>
        </p:txBody>
      </p:sp>
      <p:pic>
        <p:nvPicPr>
          <p:cNvPr descr=" \begin{cases}&#10;       \text{if } |W^T| &lt; 1 \rightarrow  0 \: \: \: \: \: \: \color{green}{\text{ vanishing  gradients}}\\&#10;       \text{if } |W^T| &gt; 1 \rightarrow  \infty \: \: \: \: \color{blue}{\text{ exploding  gradients}}&#10;    \end{cases}" id="680" name="Google Shape;680;p64" title="MathEquation,#000000"/>
          <p:cNvPicPr preferRelativeResize="0"/>
          <p:nvPr/>
        </p:nvPicPr>
        <p:blipFill rotWithShape="1">
          <a:blip r:embed="rId6">
            <a:alphaModFix/>
          </a:blip>
          <a:srcRect b="57321" l="4552" r="0" t="0"/>
          <a:stretch/>
        </p:blipFill>
        <p:spPr>
          <a:xfrm>
            <a:off x="4561630" y="3440615"/>
            <a:ext cx="3669818" cy="2481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egin{align}&#10;{\frac{\partial h_t}{\partial h_k}}  &amp;= \prod_{j=k+1}^t[W^T diag[\sigma'(h_{j-1})] \\&#10;| {\frac{\partial h_t}{\partial h_k}} | &amp;\leq \prod_{j=k+1}^t|W^T| |diag[\sigma'(h_{j-1})]| \\&#10;&#10;\end{align}" id="681" name="Google Shape;681;p64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61630" y="1294872"/>
            <a:ext cx="3138100" cy="13532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begin{align}&#10;| {\frac{\partial h_t}{\partial h_k}} | &amp;\leq \prod_{j=k+1}^t|W^T| |diag[\sigma'(h_{j-1})]| &#10;&#10;\end{align}" id="686" name="Google Shape;686;p65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4044" y="1478350"/>
            <a:ext cx="3117028" cy="6623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\begin{cases}&#10;       \text{if } |W^T| &lt; 1 \rightarrow  0 \: \: \: \: \: \: \color{green}{\text{ vanishing  gradients}}\\&#10;       \text{if } |W^T| &gt; 1 \rightarrow  \infty \: \: \: \: \color{blue}{\text{ exploding  gradients}}&#10;    \end{cases}" id="687" name="Google Shape;687;p65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3701" y="3422399"/>
            <a:ext cx="3925920" cy="593797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p65"/>
          <p:cNvSpPr txBox="1"/>
          <p:nvPr/>
        </p:nvSpPr>
        <p:spPr>
          <a:xfrm>
            <a:off x="4362469" y="2889571"/>
            <a:ext cx="40071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For large number of timesteps (t):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9" name="Google Shape;689;p6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</a:t>
            </a:r>
            <a:endParaRPr sz="2400"/>
          </a:p>
        </p:txBody>
      </p:sp>
      <p:cxnSp>
        <p:nvCxnSpPr>
          <p:cNvPr id="690" name="Google Shape;690;p65"/>
          <p:cNvCxnSpPr/>
          <p:nvPr/>
        </p:nvCxnSpPr>
        <p:spPr>
          <a:xfrm>
            <a:off x="3762852" y="1027575"/>
            <a:ext cx="0" cy="396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91" name="Google Shape;691;p65"/>
          <p:cNvPicPr preferRelativeResize="0"/>
          <p:nvPr/>
        </p:nvPicPr>
        <p:blipFill rotWithShape="1">
          <a:blip r:embed="rId5">
            <a:alphaModFix/>
          </a:blip>
          <a:srcRect b="0" l="7080" r="0" t="0"/>
          <a:stretch/>
        </p:blipFill>
        <p:spPr>
          <a:xfrm>
            <a:off x="175675" y="1208028"/>
            <a:ext cx="3501847" cy="3428497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65"/>
          <p:cNvSpPr txBox="1"/>
          <p:nvPr/>
        </p:nvSpPr>
        <p:spPr>
          <a:xfrm>
            <a:off x="4413701" y="4743377"/>
            <a:ext cx="47139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image from Toronto University  CSC321 course 2017, R. Grosse 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66"/>
          <p:cNvSpPr/>
          <p:nvPr/>
        </p:nvSpPr>
        <p:spPr>
          <a:xfrm>
            <a:off x="4399277" y="4246682"/>
            <a:ext cx="2355000" cy="437100"/>
          </a:xfrm>
          <a:prstGeom prst="roundRect">
            <a:avLst>
              <a:gd fmla="val 16667" name="adj"/>
            </a:avLst>
          </a:prstGeom>
          <a:solidFill>
            <a:srgbClr val="D5ABAD">
              <a:alpha val="825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HARD TO TRAIN</a:t>
            </a:r>
            <a:endParaRPr b="1" sz="1800"/>
          </a:p>
        </p:txBody>
      </p:sp>
      <p:sp>
        <p:nvSpPr>
          <p:cNvPr id="698" name="Google Shape;698;p66"/>
          <p:cNvSpPr/>
          <p:nvPr/>
        </p:nvSpPr>
        <p:spPr>
          <a:xfrm>
            <a:off x="7080395" y="4246682"/>
            <a:ext cx="1104300" cy="437100"/>
          </a:xfrm>
          <a:prstGeom prst="roundRect">
            <a:avLst>
              <a:gd fmla="val 16667" name="adj"/>
            </a:avLst>
          </a:prstGeom>
          <a:solidFill>
            <a:srgbClr val="D5ABAD">
              <a:alpha val="825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WHY?</a:t>
            </a:r>
            <a:endParaRPr b="1" sz="1800"/>
          </a:p>
        </p:txBody>
      </p:sp>
      <p:sp>
        <p:nvSpPr>
          <p:cNvPr id="699" name="Google Shape;699;p6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through time</a:t>
            </a:r>
            <a:endParaRPr sz="2400"/>
          </a:p>
        </p:txBody>
      </p:sp>
      <p:cxnSp>
        <p:nvCxnSpPr>
          <p:cNvPr id="700" name="Google Shape;700;p66"/>
          <p:cNvCxnSpPr/>
          <p:nvPr/>
        </p:nvCxnSpPr>
        <p:spPr>
          <a:xfrm>
            <a:off x="3776831" y="1014950"/>
            <a:ext cx="0" cy="396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01" name="Google Shape;70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386" y="1157416"/>
            <a:ext cx="2926373" cy="1803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374" y="3103588"/>
            <a:ext cx="3063906" cy="1887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egin{align}&#10;| {\frac{\partial h_t}{\partial h_k}} | &amp;\leq \prod_{j=k+1}^t|W^T| |diag[\sigma'(h_{j-1})]| &#10;&#10;\end{align}" id="703" name="Google Shape;703;p66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7775" y="1465582"/>
            <a:ext cx="3116042" cy="6621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\begin{cases}&#10;       \text{if } |W^T| &lt; 1 \rightarrow  0 \: \: \: \: \: \: \color{green}{\text{ vanishing  gradients}}\\&#10;       \text{if } |W^T| &gt; 1 \rightarrow  \infty \: \: \: \: \color{blue}{\text{ exploding  gradients}}&#10;    \end{cases}" id="704" name="Google Shape;704;p66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7474" y="3409017"/>
            <a:ext cx="3924676" cy="593609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p66"/>
          <p:cNvSpPr txBox="1"/>
          <p:nvPr/>
        </p:nvSpPr>
        <p:spPr>
          <a:xfrm>
            <a:off x="4376257" y="2876357"/>
            <a:ext cx="4005900" cy="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For large number of timesteps (t):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6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Vanishing gradients</a:t>
            </a:r>
            <a:endParaRPr sz="2400"/>
          </a:p>
        </p:txBody>
      </p:sp>
      <p:pic>
        <p:nvPicPr>
          <p:cNvPr id="711" name="Google Shape;71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750" y="1152425"/>
            <a:ext cx="4970764" cy="1946278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67"/>
          <p:cNvSpPr/>
          <p:nvPr/>
        </p:nvSpPr>
        <p:spPr>
          <a:xfrm>
            <a:off x="1701467" y="2691120"/>
            <a:ext cx="436800" cy="46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67"/>
          <p:cNvSpPr txBox="1"/>
          <p:nvPr/>
        </p:nvSpPr>
        <p:spPr>
          <a:xfrm>
            <a:off x="803458" y="3601418"/>
            <a:ext cx="4575900" cy="14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Gradient can be seen as a measure for the impact of the past state for a future state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4" name="Google Shape;714;p67"/>
          <p:cNvSpPr txBox="1"/>
          <p:nvPr/>
        </p:nvSpPr>
        <p:spPr>
          <a:xfrm>
            <a:off x="5066850" y="1529275"/>
            <a:ext cx="3960900" cy="22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unable to capture long-distance dependencies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induce a bias towards recent events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15" name="Google Shape;715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4175" y="118463"/>
            <a:ext cx="795325" cy="81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6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Exploding gradients</a:t>
            </a:r>
            <a:endParaRPr sz="2400"/>
          </a:p>
        </p:txBody>
      </p:sp>
      <p:sp>
        <p:nvSpPr>
          <p:cNvPr id="721" name="Google Shape;721;p68"/>
          <p:cNvSpPr/>
          <p:nvPr/>
        </p:nvSpPr>
        <p:spPr>
          <a:xfrm>
            <a:off x="1970473" y="2583561"/>
            <a:ext cx="437700" cy="46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68"/>
          <p:cNvSpPr txBox="1"/>
          <p:nvPr/>
        </p:nvSpPr>
        <p:spPr>
          <a:xfrm>
            <a:off x="4784799" y="1394300"/>
            <a:ext cx="4274700" cy="13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Bad updates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Huge step reaching a bad configuration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Could result in NaN parameters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23" name="Google Shape;72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385" y="1152425"/>
            <a:ext cx="2640979" cy="1676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3375" y="2961222"/>
            <a:ext cx="2765103" cy="1754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64175" y="118463"/>
            <a:ext cx="795325" cy="81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6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Vanishing / exploding gradients</a:t>
            </a:r>
            <a:endParaRPr sz="2400"/>
          </a:p>
        </p:txBody>
      </p:sp>
      <p:sp>
        <p:nvSpPr>
          <p:cNvPr id="731" name="Google Shape;731;p69"/>
          <p:cNvSpPr txBox="1"/>
          <p:nvPr/>
        </p:nvSpPr>
        <p:spPr>
          <a:xfrm>
            <a:off x="709200" y="920425"/>
            <a:ext cx="56433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Solution 1: Gradient clipping</a:t>
            </a:r>
            <a:endParaRPr b="1" sz="2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\begin{align}&#10;g &amp;\leftarrow &#10;\begin{cases}&#10;\frac{\eta g}{|g|} \:\:\:\: &#10; if \:\: |g| &gt; \eta \\&#10; g \:\:\:\:\:\:\:\: otherwise&#10;\end{cases}&#10;\end{align}" id="732" name="Google Shape;732;p69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475" y="2661712"/>
            <a:ext cx="2700926" cy="84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6000" y="1774274"/>
            <a:ext cx="4738001" cy="2482334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69"/>
          <p:cNvSpPr txBox="1"/>
          <p:nvPr/>
        </p:nvSpPr>
        <p:spPr>
          <a:xfrm>
            <a:off x="6596700" y="4710750"/>
            <a:ext cx="25473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Goodfellow et al. Deep Learning</a:t>
            </a:r>
            <a:r>
              <a:rPr lang="en-GB" sz="120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.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5" name="Google Shape;735;p69"/>
          <p:cNvSpPr txBox="1"/>
          <p:nvPr/>
        </p:nvSpPr>
        <p:spPr>
          <a:xfrm>
            <a:off x="709200" y="4071575"/>
            <a:ext cx="48699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avoid exploding gradients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preserve direction, but a smaller step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7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Vanishing / exploding gradients</a:t>
            </a:r>
            <a:endParaRPr sz="2400"/>
          </a:p>
        </p:txBody>
      </p:sp>
      <p:sp>
        <p:nvSpPr>
          <p:cNvPr id="741" name="Google Shape;741;p70"/>
          <p:cNvSpPr txBox="1"/>
          <p:nvPr/>
        </p:nvSpPr>
        <p:spPr>
          <a:xfrm>
            <a:off x="402275" y="920425"/>
            <a:ext cx="56433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Solution 2:  Identity  initialization</a:t>
            </a:r>
            <a:endParaRPr b="1" sz="24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recurrent weights are initialized to the </a:t>
            </a:r>
            <a:r>
              <a:rPr b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identity</a:t>
            </a: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matrix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activation functions are </a:t>
            </a:r>
            <a:r>
              <a:rPr b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ReLU</a:t>
            </a:r>
            <a:endParaRPr b="1"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42" name="Google Shape;742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2325" y="1063638"/>
            <a:ext cx="3278575" cy="328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71"/>
          <p:cNvSpPr txBox="1"/>
          <p:nvPr/>
        </p:nvSpPr>
        <p:spPr>
          <a:xfrm>
            <a:off x="397225" y="920425"/>
            <a:ext cx="56433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Solution 3:  Architectures:</a:t>
            </a:r>
            <a:endParaRPr b="1" sz="24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1" lang="en-GB" sz="1800">
                <a:latin typeface="Lato"/>
                <a:ea typeface="Lato"/>
                <a:cs typeface="Lato"/>
                <a:sym typeface="Lato"/>
              </a:rPr>
              <a:t>LSTM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1" lang="en-GB" sz="1800">
                <a:latin typeface="Lato"/>
                <a:ea typeface="Lato"/>
                <a:cs typeface="Lato"/>
                <a:sym typeface="Lato"/>
              </a:rPr>
              <a:t>GRU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avoid vanishing gradients</a:t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48" name="Google Shape;748;p71"/>
          <p:cNvPicPr preferRelativeResize="0"/>
          <p:nvPr/>
        </p:nvPicPr>
        <p:blipFill rotWithShape="1">
          <a:blip r:embed="rId3">
            <a:alphaModFix/>
          </a:blip>
          <a:srcRect b="0" l="52599" r="0" t="0"/>
          <a:stretch/>
        </p:blipFill>
        <p:spPr>
          <a:xfrm>
            <a:off x="5904975" y="1627988"/>
            <a:ext cx="3238902" cy="2160865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7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Vanishing / exploding gradients</a:t>
            </a:r>
            <a:endParaRPr sz="2400"/>
          </a:p>
        </p:txBody>
      </p:sp>
      <p:sp>
        <p:nvSpPr>
          <p:cNvPr id="750" name="Google Shape;750;p71"/>
          <p:cNvSpPr txBox="1"/>
          <p:nvPr/>
        </p:nvSpPr>
        <p:spPr>
          <a:xfrm>
            <a:off x="4286400" y="4570525"/>
            <a:ext cx="4857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Cho, Kyunghyun et al.  “Learning Phrase Representations using RNN Encoder-Decoder for Statistical Machine Translation.” </a:t>
            </a:r>
            <a:r>
              <a:rPr i="1" lang="en-GB" sz="1200">
                <a:solidFill>
                  <a:srgbClr val="2E41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EMNLP</a:t>
            </a: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(2014).</a:t>
            </a:r>
            <a:endParaRPr sz="1200"/>
          </a:p>
        </p:txBody>
      </p:sp>
      <p:pic>
        <p:nvPicPr>
          <p:cNvPr id="751" name="Google Shape;751;p71"/>
          <p:cNvPicPr preferRelativeResize="0"/>
          <p:nvPr/>
        </p:nvPicPr>
        <p:blipFill rotWithShape="1">
          <a:blip r:embed="rId3">
            <a:alphaModFix/>
          </a:blip>
          <a:srcRect b="0" l="0" r="47129" t="0"/>
          <a:stretch/>
        </p:blipFill>
        <p:spPr>
          <a:xfrm>
            <a:off x="2801625" y="1851500"/>
            <a:ext cx="3238902" cy="1937351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71"/>
          <p:cNvSpPr txBox="1"/>
          <p:nvPr/>
        </p:nvSpPr>
        <p:spPr>
          <a:xfrm>
            <a:off x="0" y="4375700"/>
            <a:ext cx="46299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A1A1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1A1A1A"/>
                </a:solidFill>
                <a:highlight>
                  <a:srgbClr val="FFFFFF"/>
                </a:highlight>
              </a:rPr>
              <a:t>Sepp Hochreiter and Jürgen Schmidhuber. 1997. Long Short-Term Memory. Neural Comput. 9, 8 (November 1997)</a:t>
            </a:r>
            <a:endParaRPr sz="12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/>
        </p:nvSpPr>
        <p:spPr>
          <a:xfrm>
            <a:off x="478200" y="4769400"/>
            <a:ext cx="86658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Wu, Yonghui et al. “Google's Neural Machine Translation System: Bridging the Gap between Human and Machine Translation.”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075" y="1332975"/>
            <a:ext cx="3392725" cy="2846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9276" y="1711588"/>
            <a:ext cx="2771775" cy="18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Machine Translation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 </a:t>
            </a:r>
            <a:endParaRPr sz="320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Gating mechanism</a:t>
            </a:r>
            <a:endParaRPr sz="2400"/>
          </a:p>
        </p:txBody>
      </p:sp>
      <p:pic>
        <p:nvPicPr>
          <p:cNvPr descr="&#10;h_t = \sigma (W_{hh} {h_{t-1}} + W_{xh} {x_t})\\&#10;[ y_t = W_{hy} h_t]" id="758" name="Google Shape;758;p72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425" y="1725725"/>
            <a:ext cx="2452626" cy="573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g_t = \sigma (W_{hh} {h_{t-1}} + W_{xh} {x_t})\\&#10;c_t = g_t \odot c_{t-1} + (1 - g_t) \odot x_t \\&#10;h_t = tanh(c_t) \\&#10;y_t = W_{hy} h_t" id="759" name="Google Shape;759;p72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4475" y="1560452"/>
            <a:ext cx="2822018" cy="1224050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72"/>
          <p:cNvSpPr txBox="1"/>
          <p:nvPr/>
        </p:nvSpPr>
        <p:spPr>
          <a:xfrm>
            <a:off x="4540225" y="1076225"/>
            <a:ext cx="19464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 u="sng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Simple Gate</a:t>
            </a:r>
            <a:endParaRPr b="1" sz="1800" u="sng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1" name="Google Shape;761;p72"/>
          <p:cNvSpPr txBox="1"/>
          <p:nvPr/>
        </p:nvSpPr>
        <p:spPr>
          <a:xfrm>
            <a:off x="639800" y="1115900"/>
            <a:ext cx="19464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Vanilla RNN</a:t>
            </a:r>
            <a:endParaRPr b="1" sz="1800" u="sng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2" name="Google Shape;762;p72"/>
          <p:cNvSpPr/>
          <p:nvPr/>
        </p:nvSpPr>
        <p:spPr>
          <a:xfrm>
            <a:off x="5063325" y="1875825"/>
            <a:ext cx="271500" cy="347100"/>
          </a:xfrm>
          <a:prstGeom prst="flowChartConnector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72"/>
          <p:cNvSpPr/>
          <p:nvPr/>
        </p:nvSpPr>
        <p:spPr>
          <a:xfrm>
            <a:off x="6185050" y="1838825"/>
            <a:ext cx="782400" cy="347100"/>
          </a:xfrm>
          <a:prstGeom prst="flowChartConnector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72"/>
          <p:cNvSpPr txBox="1"/>
          <p:nvPr/>
        </p:nvSpPr>
        <p:spPr>
          <a:xfrm>
            <a:off x="225925" y="3006750"/>
            <a:ext cx="7393800" cy="14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b="1"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Gates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 control the flow of information into the cell, allowing the model to forget irrelevant information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-&gt;  easier to retain  long-term info (by setting gate to 0)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 					-  dismiss all the information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					-  keep all the information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&#10;g_t \in [0,1]" id="765" name="Google Shape;765;p72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487" y="4177125"/>
            <a:ext cx="959700" cy="2783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g_t  = 0" id="766" name="Google Shape;766;p72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76575" y="4201075"/>
            <a:ext cx="702408" cy="278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g_t  = 1" id="767" name="Google Shape;767;p72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76575" y="4479400"/>
            <a:ext cx="702400" cy="27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2" name="Google Shape;772;p73"/>
          <p:cNvPicPr preferRelativeResize="0"/>
          <p:nvPr/>
        </p:nvPicPr>
        <p:blipFill rotWithShape="1">
          <a:blip r:embed="rId3">
            <a:alphaModFix/>
          </a:blip>
          <a:srcRect b="10506" l="52599" r="0" t="0"/>
          <a:stretch/>
        </p:blipFill>
        <p:spPr>
          <a:xfrm>
            <a:off x="164800" y="1271100"/>
            <a:ext cx="3921225" cy="23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73"/>
          <p:cNvSpPr txBox="1"/>
          <p:nvPr/>
        </p:nvSpPr>
        <p:spPr>
          <a:xfrm>
            <a:off x="3869850" y="1133750"/>
            <a:ext cx="50325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GRU use a gating mechanism with  2 gates: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lphaLcPeriod"/>
            </a:pPr>
            <a:r>
              <a:rPr b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update gate</a:t>
            </a: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b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determine how much of the past information needs to be passed along to the future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lphaLcPeriod"/>
            </a:pPr>
            <a:r>
              <a:rPr b="1"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reset gate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: determine what parts of previous hidden state are used to compute new content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&#10;z_t  = \sigma(W^{(z)} x_t + U^{(z)} h_{t-1})" id="774" name="Google Shape;774;p73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4375" y="2414525"/>
            <a:ext cx="2640100" cy="31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r_t  = \sigma(W^{(r)} x_t + U^{(r)} h_{t-1})" id="775" name="Google Shape;775;p73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8135" y="3813750"/>
            <a:ext cx="2612578" cy="31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6" name="Google Shape;776;p7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GRU</a:t>
            </a:r>
            <a:endParaRPr sz="24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74"/>
          <p:cNvPicPr preferRelativeResize="0"/>
          <p:nvPr/>
        </p:nvPicPr>
        <p:blipFill rotWithShape="1">
          <a:blip r:embed="rId3">
            <a:alphaModFix/>
          </a:blip>
          <a:srcRect b="10506" l="52599" r="0" t="0"/>
          <a:stretch/>
        </p:blipFill>
        <p:spPr>
          <a:xfrm>
            <a:off x="164800" y="737700"/>
            <a:ext cx="3921225" cy="23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74"/>
          <p:cNvSpPr txBox="1"/>
          <p:nvPr/>
        </p:nvSpPr>
        <p:spPr>
          <a:xfrm>
            <a:off x="3869850" y="600350"/>
            <a:ext cx="50325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GRU use a gating mechanism with  2 gates: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lphaLcPeriod"/>
            </a:pPr>
            <a:r>
              <a:rPr b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update gate</a:t>
            </a: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b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determine how much of the past information needs to be passed along to the future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lphaLcPeriod"/>
            </a:pPr>
            <a:r>
              <a:rPr b="1"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reset gate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: decide how to combine new input with previous state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&#10;z_t  = \sigma(W^{(z)} x_t + U^{(z)} h_{t-1})" id="783" name="Google Shape;783;p74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4375" y="1881125"/>
            <a:ext cx="2640100" cy="31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#10;r_t  = \sigma(W^{(r)} x_t + U^{(r)} h_{t-1})" id="784" name="Google Shape;784;p74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8135" y="2945725"/>
            <a:ext cx="2612578" cy="31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tilde h_t = tanh(W x_t + r_t \odot U h_{t-1})" id="785" name="Google Shape;785;p74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60638" y="3700894"/>
            <a:ext cx="3063076" cy="321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t = z_t \odot h_{t-1} + (1-z_t) \odot \tilde h_t" id="786" name="Google Shape;786;p74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80288" y="4165654"/>
            <a:ext cx="3023810" cy="317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7" name="Google Shape;787;p74"/>
          <p:cNvSpPr/>
          <p:nvPr/>
        </p:nvSpPr>
        <p:spPr>
          <a:xfrm>
            <a:off x="3609600" y="4208525"/>
            <a:ext cx="950700" cy="321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8" name="Google Shape;788;p74"/>
          <p:cNvCxnSpPr>
            <a:stCxn id="787" idx="2"/>
            <a:endCxn id="789" idx="1"/>
          </p:cNvCxnSpPr>
          <p:nvPr/>
        </p:nvCxnSpPr>
        <p:spPr>
          <a:xfrm>
            <a:off x="4084950" y="4530125"/>
            <a:ext cx="378300" cy="18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9" name="Google Shape;789;p74"/>
          <p:cNvSpPr/>
          <p:nvPr/>
        </p:nvSpPr>
        <p:spPr>
          <a:xfrm>
            <a:off x="4463250" y="4554000"/>
            <a:ext cx="3063000" cy="317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copy/ignore previous info</a:t>
            </a:r>
            <a:endParaRPr b="1"/>
          </a:p>
        </p:txBody>
      </p:sp>
      <p:sp>
        <p:nvSpPr>
          <p:cNvPr id="790" name="Google Shape;790;p74"/>
          <p:cNvSpPr/>
          <p:nvPr/>
        </p:nvSpPr>
        <p:spPr>
          <a:xfrm>
            <a:off x="4915850" y="3704963"/>
            <a:ext cx="1116600" cy="3135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1" name="Google Shape;791;p74"/>
          <p:cNvCxnSpPr>
            <a:stCxn id="790" idx="3"/>
            <a:endCxn id="792" idx="1"/>
          </p:cNvCxnSpPr>
          <p:nvPr/>
        </p:nvCxnSpPr>
        <p:spPr>
          <a:xfrm flipH="1" rot="10800000">
            <a:off x="6032450" y="3780113"/>
            <a:ext cx="347100" cy="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2" name="Google Shape;792;p74"/>
          <p:cNvSpPr/>
          <p:nvPr/>
        </p:nvSpPr>
        <p:spPr>
          <a:xfrm>
            <a:off x="6379525" y="3463750"/>
            <a:ext cx="1705200" cy="6327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2"/>
                </a:solidFill>
                <a:highlight>
                  <a:srgbClr val="FFFFFF"/>
                </a:highlight>
              </a:rPr>
              <a:t>keep/reset previous info for current target state</a:t>
            </a:r>
            <a:endParaRPr b="1"/>
          </a:p>
        </p:txBody>
      </p:sp>
      <p:sp>
        <p:nvSpPr>
          <p:cNvPr id="793" name="Google Shape;793;p74"/>
          <p:cNvSpPr txBox="1"/>
          <p:nvPr/>
        </p:nvSpPr>
        <p:spPr>
          <a:xfrm>
            <a:off x="312150" y="3634163"/>
            <a:ext cx="24927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selects useful parts of prev hidden state to compute crt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4" name="Google Shape;794;p74"/>
          <p:cNvSpPr txBox="1"/>
          <p:nvPr/>
        </p:nvSpPr>
        <p:spPr>
          <a:xfrm>
            <a:off x="300825" y="4182600"/>
            <a:ext cx="24927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integrate crt info into the previous one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5" name="Google Shape;795;p7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GRU</a:t>
            </a:r>
            <a:endParaRPr sz="240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7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Where else?</a:t>
            </a:r>
            <a:endParaRPr sz="24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7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Where else?</a:t>
            </a:r>
            <a:endParaRPr sz="2400"/>
          </a:p>
        </p:txBody>
      </p:sp>
      <p:pic>
        <p:nvPicPr>
          <p:cNvPr id="806" name="Google Shape;80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060839" y="-1878789"/>
            <a:ext cx="936725" cy="7302948"/>
          </a:xfrm>
          <a:prstGeom prst="rect">
            <a:avLst/>
          </a:prstGeom>
          <a:noFill/>
          <a:ln>
            <a:noFill/>
          </a:ln>
        </p:spPr>
      </p:pic>
      <p:sp>
        <p:nvSpPr>
          <p:cNvPr id="807" name="Google Shape;807;p76"/>
          <p:cNvSpPr txBox="1"/>
          <p:nvPr/>
        </p:nvSpPr>
        <p:spPr>
          <a:xfrm>
            <a:off x="1167200" y="2653450"/>
            <a:ext cx="65442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can be a problem for any neural network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use skip-connection to  preserve identity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Several architecture: </a:t>
            </a:r>
            <a:r>
              <a:rPr i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ResidualNet; DenseNet; HighwayNet </a:t>
            </a:r>
            <a:endParaRPr i="1"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7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Where else?</a:t>
            </a:r>
            <a:endParaRPr sz="2400"/>
          </a:p>
        </p:txBody>
      </p:sp>
      <p:pic>
        <p:nvPicPr>
          <p:cNvPr id="813" name="Google Shape;813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060839" y="-1878789"/>
            <a:ext cx="936725" cy="7302948"/>
          </a:xfrm>
          <a:prstGeom prst="rect">
            <a:avLst/>
          </a:prstGeom>
          <a:noFill/>
          <a:ln>
            <a:noFill/>
          </a:ln>
        </p:spPr>
      </p:pic>
      <p:sp>
        <p:nvSpPr>
          <p:cNvPr id="814" name="Google Shape;814;p77"/>
          <p:cNvSpPr txBox="1"/>
          <p:nvPr/>
        </p:nvSpPr>
        <p:spPr>
          <a:xfrm>
            <a:off x="1167200" y="2653450"/>
            <a:ext cx="65442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can be a problem for any neural network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use skip-connection to  preserve identity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Several architecture: </a:t>
            </a:r>
            <a:r>
              <a:rPr i="1"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ResidualNet; DenseNet; HighwayNet </a:t>
            </a:r>
            <a:endParaRPr i="1"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15" name="Google Shape;815;p77"/>
          <p:cNvSpPr/>
          <p:nvPr/>
        </p:nvSpPr>
        <p:spPr>
          <a:xfrm>
            <a:off x="3038025" y="1174800"/>
            <a:ext cx="703375" cy="269375"/>
          </a:xfrm>
          <a:custGeom>
            <a:rect b="b" l="l" r="r" t="t"/>
            <a:pathLst>
              <a:path extrusionOk="0" h="10775" w="28135">
                <a:moveTo>
                  <a:pt x="0" y="10775"/>
                </a:moveTo>
                <a:cubicBezTo>
                  <a:pt x="2045" y="8979"/>
                  <a:pt x="7583" y="0"/>
                  <a:pt x="12272" y="0"/>
                </a:cubicBezTo>
                <a:cubicBezTo>
                  <a:pt x="16961" y="0"/>
                  <a:pt x="25491" y="8979"/>
                  <a:pt x="28135" y="1077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16" name="Google Shape;816;p77"/>
          <p:cNvSpPr/>
          <p:nvPr/>
        </p:nvSpPr>
        <p:spPr>
          <a:xfrm>
            <a:off x="2484300" y="793175"/>
            <a:ext cx="5227131" cy="725831"/>
          </a:xfrm>
          <a:custGeom>
            <a:rect b="b" l="l" r="r" t="t"/>
            <a:pathLst>
              <a:path extrusionOk="0" h="10775" w="28135">
                <a:moveTo>
                  <a:pt x="0" y="10775"/>
                </a:moveTo>
                <a:cubicBezTo>
                  <a:pt x="2045" y="8979"/>
                  <a:pt x="7583" y="0"/>
                  <a:pt x="12272" y="0"/>
                </a:cubicBezTo>
                <a:cubicBezTo>
                  <a:pt x="16961" y="0"/>
                  <a:pt x="25491" y="8979"/>
                  <a:pt x="28135" y="1077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" name="Google Shape;821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113" y="1118050"/>
            <a:ext cx="8311776" cy="3635001"/>
          </a:xfrm>
          <a:prstGeom prst="rect">
            <a:avLst/>
          </a:prstGeom>
          <a:noFill/>
          <a:ln>
            <a:noFill/>
          </a:ln>
        </p:spPr>
      </p:pic>
      <p:sp>
        <p:nvSpPr>
          <p:cNvPr id="822" name="Google Shape;822;p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Truncated backpropagation through time (TBPTT)</a:t>
            </a:r>
            <a:endParaRPr sz="2400"/>
          </a:p>
        </p:txBody>
      </p:sp>
      <p:sp>
        <p:nvSpPr>
          <p:cNvPr id="823" name="Google Shape;823;p78"/>
          <p:cNvSpPr txBox="1"/>
          <p:nvPr/>
        </p:nvSpPr>
        <p:spPr>
          <a:xfrm>
            <a:off x="5492425" y="4661100"/>
            <a:ext cx="3651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[slide from Stanford CS231 course 2018, Li Fei-Fei] 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79"/>
          <p:cNvSpPr txBox="1"/>
          <p:nvPr>
            <p:ph idx="4294967295" type="body"/>
          </p:nvPr>
        </p:nvSpPr>
        <p:spPr>
          <a:xfrm>
            <a:off x="308750" y="1168650"/>
            <a:ext cx="7130700" cy="280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When the sequence is very long, </a:t>
            </a:r>
            <a:r>
              <a:rPr lang="en-GB" sz="1800">
                <a:highlight>
                  <a:srgbClr val="FFFFFF"/>
                </a:highlight>
              </a:rPr>
              <a:t>BPTT accumulate gradients over many timesteps:</a:t>
            </a:r>
            <a:endParaRPr sz="1800"/>
          </a:p>
          <a:p>
            <a:pPr indent="-325755" lvl="0" marL="13716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1800"/>
              <a:t>learning is computationally expensive (slow)</a:t>
            </a:r>
            <a:endParaRPr sz="1800"/>
          </a:p>
          <a:p>
            <a:pPr indent="-325755" lvl="0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l</a:t>
            </a:r>
            <a:r>
              <a:rPr lang="en-GB" sz="1800"/>
              <a:t>earning  suffer from vanishing / exploding gradients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/>
              <a:t>	TBPTT:</a:t>
            </a:r>
            <a:endParaRPr sz="1800"/>
          </a:p>
          <a:p>
            <a:pPr indent="-325755" lvl="0" marL="13716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1800"/>
              <a:t>update step is applied after each sequence of  k forward-pass</a:t>
            </a:r>
            <a:endParaRPr sz="1800"/>
          </a:p>
          <a:p>
            <a:pPr indent="-325755" lvl="0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800">
                <a:highlight>
                  <a:srgbClr val="FFFFFF"/>
                </a:highlight>
              </a:rPr>
              <a:t>each update accumulates gradients over a limited, fixed number of  timesteps (k)</a:t>
            </a:r>
            <a:endParaRPr sz="1800"/>
          </a:p>
        </p:txBody>
      </p:sp>
      <p:sp>
        <p:nvSpPr>
          <p:cNvPr id="829" name="Google Shape;829;p7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Truncated backpropagation through time (TBPTT)</a:t>
            </a:r>
            <a:endParaRPr sz="240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4" name="Google Shape;834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75" y="1223725"/>
            <a:ext cx="2875500" cy="31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835" name="Google Shape;835;p8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Truncated backpropagation through time (TBPTT)</a:t>
            </a:r>
            <a:endParaRPr sz="2400"/>
          </a:p>
        </p:txBody>
      </p:sp>
      <p:sp>
        <p:nvSpPr>
          <p:cNvPr id="836" name="Google Shape;836;p80"/>
          <p:cNvSpPr txBox="1"/>
          <p:nvPr/>
        </p:nvSpPr>
        <p:spPr>
          <a:xfrm>
            <a:off x="5492425" y="4661100"/>
            <a:ext cx="3651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[slide from Stanford CS231 course 2018, Li Fei-Fei] 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225" y="1223724"/>
            <a:ext cx="5139167" cy="3167202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8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Truncated backpropagation through time (TBPTT)</a:t>
            </a:r>
            <a:endParaRPr sz="2400"/>
          </a:p>
        </p:txBody>
      </p:sp>
      <p:sp>
        <p:nvSpPr>
          <p:cNvPr id="843" name="Google Shape;843;p81"/>
          <p:cNvSpPr txBox="1"/>
          <p:nvPr/>
        </p:nvSpPr>
        <p:spPr>
          <a:xfrm>
            <a:off x="5492425" y="4661100"/>
            <a:ext cx="3651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[slide from Stanford CS231 course 2018, Li Fei-Fei]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/>
        </p:nvSpPr>
        <p:spPr>
          <a:xfrm>
            <a:off x="0" y="4673475"/>
            <a:ext cx="92076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E41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Graphics: </a:t>
            </a:r>
            <a:r>
              <a:rPr lang="en-GB" sz="1000" u="sng">
                <a:solidFill>
                  <a:schemeClr val="hlink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  <a:hlinkClick r:id="rId3"/>
              </a:rPr>
              <a:t>https://coronavirus.data.gov.uk/details/cases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https://coronavirus.data.gov.uk/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   Image: </a:t>
            </a:r>
            <a:r>
              <a:rPr lang="en-GB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https://nouvelles.umontreal.ca/en/article/2020/05/01/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far-more-cases-than-officially-reported/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;  </a:t>
            </a:r>
            <a:r>
              <a:rPr lang="en-GB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https://www.timeshighereducation.com/features/grade-inflation-worldwide-trend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series prediction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 rotWithShape="1">
          <a:blip r:embed="rId8">
            <a:alphaModFix/>
          </a:blip>
          <a:srcRect b="0" l="29118" r="0" t="0"/>
          <a:stretch/>
        </p:blipFill>
        <p:spPr>
          <a:xfrm>
            <a:off x="600400" y="1337700"/>
            <a:ext cx="3572500" cy="129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88600" y="2819900"/>
            <a:ext cx="1918275" cy="12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9"/>
          <p:cNvSpPr txBox="1"/>
          <p:nvPr/>
        </p:nvSpPr>
        <p:spPr>
          <a:xfrm>
            <a:off x="201300" y="4120950"/>
            <a:ext cx="4370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ArunKumar et al, Forecasting of COVID-19 using deep layer Recurrent Neural Networks (RNNs) with Gated Recurrent Units (GRUs) and Long Short-Term Memory (LSTM) cells</a:t>
            </a:r>
            <a:endParaRPr sz="1000"/>
          </a:p>
        </p:txBody>
      </p:sp>
      <p:pic>
        <p:nvPicPr>
          <p:cNvPr id="148" name="Google Shape;148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50871" y="1565987"/>
            <a:ext cx="3572500" cy="201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9"/>
          <p:cNvSpPr txBox="1"/>
          <p:nvPr/>
        </p:nvSpPr>
        <p:spPr>
          <a:xfrm>
            <a:off x="4671700" y="4120950"/>
            <a:ext cx="43707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Patil et al, Effective Deep Learning Model to Predict Student Grade Point Averages, </a:t>
            </a:r>
            <a:r>
              <a:rPr lang="en-GB" sz="1050">
                <a:solidFill>
                  <a:srgbClr val="55555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ICCIC </a:t>
            </a:r>
            <a:r>
              <a:rPr lang="en-GB" sz="1000"/>
              <a:t>2017</a:t>
            </a:r>
            <a:endParaRPr sz="1000"/>
          </a:p>
        </p:txBody>
      </p:sp>
      <p:sp>
        <p:nvSpPr>
          <p:cNvPr id="150" name="Google Shape;150;p19"/>
          <p:cNvSpPr txBox="1"/>
          <p:nvPr/>
        </p:nvSpPr>
        <p:spPr>
          <a:xfrm>
            <a:off x="445625" y="1052450"/>
            <a:ext cx="379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Number of covid cases in UK</a:t>
            </a:r>
            <a:endParaRPr b="1" sz="1200"/>
          </a:p>
        </p:txBody>
      </p:sp>
      <p:sp>
        <p:nvSpPr>
          <p:cNvPr id="151" name="Google Shape;151;p19"/>
          <p:cNvSpPr txBox="1"/>
          <p:nvPr/>
        </p:nvSpPr>
        <p:spPr>
          <a:xfrm>
            <a:off x="4755775" y="1196675"/>
            <a:ext cx="396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Percentage of students being awarded each grade</a:t>
            </a:r>
            <a:endParaRPr b="1" sz="120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8" name="Google Shape;84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219" y="1178025"/>
            <a:ext cx="7779056" cy="3258601"/>
          </a:xfrm>
          <a:prstGeom prst="rect">
            <a:avLst/>
          </a:prstGeom>
          <a:noFill/>
          <a:ln>
            <a:noFill/>
          </a:ln>
        </p:spPr>
      </p:pic>
      <p:sp>
        <p:nvSpPr>
          <p:cNvPr id="849" name="Google Shape;849;p8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Truncated backpropagation through time (TBPTT)</a:t>
            </a:r>
            <a:endParaRPr sz="2400"/>
          </a:p>
        </p:txBody>
      </p:sp>
      <p:sp>
        <p:nvSpPr>
          <p:cNvPr id="850" name="Google Shape;850;p82"/>
          <p:cNvSpPr txBox="1"/>
          <p:nvPr/>
        </p:nvSpPr>
        <p:spPr>
          <a:xfrm>
            <a:off x="5492425" y="4661100"/>
            <a:ext cx="3651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[slide from Stanford CS231 course 2018, Li Fei-Fei] 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8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Classification vs Generation</a:t>
            </a:r>
            <a:endParaRPr/>
          </a:p>
        </p:txBody>
      </p:sp>
      <p:pic>
        <p:nvPicPr>
          <p:cNvPr id="856" name="Google Shape;856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820" y="1079112"/>
            <a:ext cx="3106180" cy="140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174" y="2921850"/>
            <a:ext cx="6021026" cy="2080275"/>
          </a:xfrm>
          <a:prstGeom prst="rect">
            <a:avLst/>
          </a:prstGeom>
          <a:noFill/>
          <a:ln>
            <a:noFill/>
          </a:ln>
        </p:spPr>
      </p:pic>
      <p:sp>
        <p:nvSpPr>
          <p:cNvPr id="858" name="Google Shape;858;p83"/>
          <p:cNvSpPr txBox="1"/>
          <p:nvPr/>
        </p:nvSpPr>
        <p:spPr>
          <a:xfrm>
            <a:off x="7079000" y="1714500"/>
            <a:ext cx="16068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CLASSIFICATION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9" name="Google Shape;859;p83"/>
          <p:cNvSpPr txBox="1"/>
          <p:nvPr/>
        </p:nvSpPr>
        <p:spPr>
          <a:xfrm>
            <a:off x="7205175" y="3248300"/>
            <a:ext cx="16068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GENERATION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60" name="Google Shape;860;p83"/>
          <p:cNvCxnSpPr/>
          <p:nvPr/>
        </p:nvCxnSpPr>
        <p:spPr>
          <a:xfrm>
            <a:off x="548650" y="2733400"/>
            <a:ext cx="8121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1" name="Google Shape;861;p83"/>
          <p:cNvSpPr txBox="1"/>
          <p:nvPr/>
        </p:nvSpPr>
        <p:spPr>
          <a:xfrm>
            <a:off x="3512000" y="4782100"/>
            <a:ext cx="63177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[</a:t>
            </a:r>
            <a:r>
              <a:rPr lang="en-GB" sz="10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Image from</a:t>
            </a: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chemeClr val="dk2"/>
                </a:solidFill>
              </a:rPr>
              <a:t>https://www.buzzfeed.com/stephenlaconte/coffee-is-bad-people-who-drink-it-are-bad</a:t>
            </a:r>
            <a:r>
              <a:rPr lang="en-GB" sz="1200">
                <a:solidFill>
                  <a:srgbClr val="2E414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] </a:t>
            </a:r>
            <a:endParaRPr/>
          </a:p>
        </p:txBody>
      </p:sp>
      <p:pic>
        <p:nvPicPr>
          <p:cNvPr id="862" name="Google Shape;862;p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2668" y="1090163"/>
            <a:ext cx="3156333" cy="1402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8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Generate Sequences - Teacher forcing</a:t>
            </a:r>
            <a:endParaRPr/>
          </a:p>
        </p:txBody>
      </p:sp>
      <p:pic>
        <p:nvPicPr>
          <p:cNvPr id="868" name="Google Shape;868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550" y="1759475"/>
            <a:ext cx="3431300" cy="2063875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84"/>
          <p:cNvSpPr txBox="1"/>
          <p:nvPr/>
        </p:nvSpPr>
        <p:spPr>
          <a:xfrm>
            <a:off x="4240050" y="2037025"/>
            <a:ext cx="4459500" cy="22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Language models usually use the output from step t-1 as input for step t </a:t>
            </a:r>
            <a:endParaRPr sz="11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Early mistakes propagates in later steps: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Slow convergence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Instability of model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4" name="Google Shape;874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550" y="1148075"/>
            <a:ext cx="3408575" cy="2657675"/>
          </a:xfrm>
          <a:prstGeom prst="rect">
            <a:avLst/>
          </a:prstGeom>
          <a:noFill/>
          <a:ln>
            <a:noFill/>
          </a:ln>
        </p:spPr>
      </p:pic>
      <p:sp>
        <p:nvSpPr>
          <p:cNvPr id="875" name="Google Shape;875;p8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Generate Sequences - Teacher forcing</a:t>
            </a:r>
            <a:endParaRPr/>
          </a:p>
        </p:txBody>
      </p:sp>
      <p:sp>
        <p:nvSpPr>
          <p:cNvPr id="876" name="Google Shape;876;p85"/>
          <p:cNvSpPr txBox="1"/>
          <p:nvPr/>
        </p:nvSpPr>
        <p:spPr>
          <a:xfrm>
            <a:off x="4140000" y="1447650"/>
            <a:ext cx="4813500" cy="22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Teacher forcing: </a:t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during train phase</a:t>
            </a: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the model receive ground truth y* instead of model output y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later steps receive correct input even in the beginning of training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during test phase </a:t>
            </a: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 the model’s output, because we don’t have access to the ground truth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" name="Google Shape;881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650" y="1040150"/>
            <a:ext cx="2790812" cy="3688450"/>
          </a:xfrm>
          <a:prstGeom prst="rect">
            <a:avLst/>
          </a:prstGeom>
          <a:noFill/>
          <a:ln>
            <a:noFill/>
          </a:ln>
        </p:spPr>
      </p:pic>
      <p:sp>
        <p:nvSpPr>
          <p:cNvPr id="882" name="Google Shape;882;p8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 longer input</a:t>
            </a:r>
            <a:endParaRPr/>
          </a:p>
        </p:txBody>
      </p:sp>
      <p:sp>
        <p:nvSpPr>
          <p:cNvPr id="883" name="Google Shape;883;p86"/>
          <p:cNvSpPr txBox="1"/>
          <p:nvPr/>
        </p:nvSpPr>
        <p:spPr>
          <a:xfrm>
            <a:off x="190500" y="4728600"/>
            <a:ext cx="89535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Fragment from: Rebilius Cruso (Francis William Newman) </a:t>
            </a:r>
            <a:r>
              <a:rPr lang="en-GB" sz="1200" u="sng">
                <a:solidFill>
                  <a:schemeClr val="hlink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  <a:hlinkClick r:id="rId4"/>
              </a:rPr>
              <a:t>http://www.gutenberg.org/files/50732/50732-h/50732-h.htm</a:t>
            </a: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</a:t>
            </a: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4" name="Google Shape;884;p86"/>
          <p:cNvSpPr txBox="1"/>
          <p:nvPr/>
        </p:nvSpPr>
        <p:spPr>
          <a:xfrm>
            <a:off x="3817900" y="1038400"/>
            <a:ext cx="5188500" cy="21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●"/>
            </a:pPr>
            <a:r>
              <a:rPr b="1"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Problem:</a:t>
            </a:r>
            <a:endParaRPr b="1"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can’t fit the entire document in the model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need batch_size &gt; 1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need previous context for each sub-sequence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8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 longer input</a:t>
            </a:r>
            <a:endParaRPr/>
          </a:p>
        </p:txBody>
      </p:sp>
      <p:pic>
        <p:nvPicPr>
          <p:cNvPr id="890" name="Google Shape;890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650" y="1038400"/>
            <a:ext cx="2875430" cy="38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87"/>
          <p:cNvSpPr txBox="1"/>
          <p:nvPr/>
        </p:nvSpPr>
        <p:spPr>
          <a:xfrm>
            <a:off x="3817900" y="1038400"/>
            <a:ext cx="5188500" cy="21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●"/>
            </a:pPr>
            <a:r>
              <a:rPr b="1"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Problem:</a:t>
            </a:r>
            <a:endParaRPr b="1"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can’t fit the entire document in the model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need batch_size &gt; 1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need previous context for each sub-sequence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●"/>
            </a:pPr>
            <a:r>
              <a:rPr b="1"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Solution:</a:t>
            </a:r>
            <a:endParaRPr b="1"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plit document in batch_size continuous chunks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one batch receive, in each  training iteration, sequences from different chunks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6" name="Google Shape;896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650" y="1038400"/>
            <a:ext cx="2875421" cy="3800274"/>
          </a:xfrm>
          <a:prstGeom prst="rect">
            <a:avLst/>
          </a:prstGeom>
          <a:noFill/>
          <a:ln>
            <a:noFill/>
          </a:ln>
        </p:spPr>
      </p:pic>
      <p:sp>
        <p:nvSpPr>
          <p:cNvPr id="897" name="Google Shape;897;p8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 longer input</a:t>
            </a:r>
            <a:endParaRPr/>
          </a:p>
        </p:txBody>
      </p:sp>
      <p:sp>
        <p:nvSpPr>
          <p:cNvPr id="898" name="Google Shape;898;p88"/>
          <p:cNvSpPr txBox="1"/>
          <p:nvPr/>
        </p:nvSpPr>
        <p:spPr>
          <a:xfrm>
            <a:off x="3817900" y="1038400"/>
            <a:ext cx="5188500" cy="21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●"/>
            </a:pPr>
            <a:r>
              <a:rPr b="1"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Problem:</a:t>
            </a:r>
            <a:endParaRPr b="1"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can’t fit the entire document in the model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need batch_size &gt; 1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need previous context for each sub-sequence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●"/>
            </a:pPr>
            <a:r>
              <a:rPr b="1"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Solution:</a:t>
            </a:r>
            <a:endParaRPr b="1"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split document in batch_size continuous chunks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one batch receive, in each  training iteration, sequences from different chunks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8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Multilayer RNN</a:t>
            </a:r>
            <a:endParaRPr sz="2400"/>
          </a:p>
        </p:txBody>
      </p:sp>
      <p:pic>
        <p:nvPicPr>
          <p:cNvPr id="904" name="Google Shape;904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275" y="1239274"/>
            <a:ext cx="2656450" cy="3106400"/>
          </a:xfrm>
          <a:prstGeom prst="rect">
            <a:avLst/>
          </a:prstGeom>
          <a:noFill/>
          <a:ln>
            <a:noFill/>
          </a:ln>
        </p:spPr>
      </p:pic>
      <p:sp>
        <p:nvSpPr>
          <p:cNvPr id="905" name="Google Shape;905;p89"/>
          <p:cNvSpPr txBox="1"/>
          <p:nvPr/>
        </p:nvSpPr>
        <p:spPr>
          <a:xfrm>
            <a:off x="4240050" y="2037025"/>
            <a:ext cx="4013700" cy="22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</a:t>
            </a: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etter capture the structure of the input sequence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might be harder to optimize (longer paths)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9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Bidirectional RNN</a:t>
            </a:r>
            <a:endParaRPr sz="2400"/>
          </a:p>
        </p:txBody>
      </p:sp>
      <p:pic>
        <p:nvPicPr>
          <p:cNvPr id="911" name="Google Shape;911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275" y="1394713"/>
            <a:ext cx="2618500" cy="2354075"/>
          </a:xfrm>
          <a:prstGeom prst="rect">
            <a:avLst/>
          </a:prstGeom>
          <a:noFill/>
          <a:ln>
            <a:noFill/>
          </a:ln>
        </p:spPr>
      </p:pic>
      <p:sp>
        <p:nvSpPr>
          <p:cNvPr id="912" name="Google Shape;912;p90"/>
          <p:cNvSpPr txBox="1"/>
          <p:nvPr/>
        </p:nvSpPr>
        <p:spPr>
          <a:xfrm>
            <a:off x="0" y="4720600"/>
            <a:ext cx="91440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Schuster, Mike and Kuldip K. Paliwal. “Bidirectional recurrent neural networks.” </a:t>
            </a:r>
            <a:r>
              <a:rPr i="1" lang="en-GB" sz="1200">
                <a:solidFill>
                  <a:srgbClr val="2E41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IEEE Trans. Signal Processing</a:t>
            </a:r>
            <a:r>
              <a:rPr lang="en-GB" sz="1200">
                <a:solidFill>
                  <a:srgbClr val="2E41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45 (1997): 2673-2681.</a:t>
            </a:r>
            <a:endParaRPr sz="1200"/>
          </a:p>
        </p:txBody>
      </p:sp>
      <p:pic>
        <p:nvPicPr>
          <p:cNvPr descr="&#10;\bar{h}_t = \sigma (\bar{W}_{hh} \bar{h}_{t-1} + \bar{W}_{xh} x_t)\\&#10;\tilde{h}_t = \sigma (\tilde{W}_{hh} \tilde{h}_{t-1} + \tilde{W}_{xh} x_t)\\&#10;[ y_t = W_{hy} [\bar{h}_t; \tilde{h}_t]]" id="913" name="Google Shape;913;p90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8141" y="1319275"/>
            <a:ext cx="3186458" cy="12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914" name="Google Shape;914;p90"/>
          <p:cNvSpPr txBox="1"/>
          <p:nvPr/>
        </p:nvSpPr>
        <p:spPr>
          <a:xfrm>
            <a:off x="3894775" y="2716025"/>
            <a:ext cx="4962600" cy="14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-"/>
            </a:pPr>
            <a:r>
              <a:rPr lang="en-GB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GB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rediction at timestep t depend on the whole input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-"/>
            </a:pPr>
            <a:r>
              <a:rPr lang="en-GB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combine context from 2 RNNs: a </a:t>
            </a:r>
            <a:r>
              <a:rPr b="1" lang="en-GB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forward</a:t>
            </a:r>
            <a:r>
              <a:rPr lang="en-GB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RNN and a </a:t>
            </a:r>
            <a:r>
              <a:rPr b="1" lang="en-GB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backward </a:t>
            </a:r>
            <a:r>
              <a:rPr lang="en-GB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RNN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91"/>
          <p:cNvSpPr txBox="1"/>
          <p:nvPr/>
        </p:nvSpPr>
        <p:spPr>
          <a:xfrm>
            <a:off x="-186750" y="1215500"/>
            <a:ext cx="9287700" cy="40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Char char="-"/>
            </a:pPr>
            <a:r>
              <a:rPr lang="en-GB" sz="1800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can handle input of</a:t>
            </a:r>
            <a:r>
              <a:rPr b="1" lang="en-GB" sz="1800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800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variable length</a:t>
            </a:r>
            <a:endParaRPr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each step can depend on context from many steps back</a:t>
            </a:r>
            <a:endParaRPr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Open Sans"/>
              <a:buChar char="-"/>
            </a:pPr>
            <a:r>
              <a:rPr lang="en-GB" sz="1800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symmetric, intuitive processing</a:t>
            </a:r>
            <a:endParaRPr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0" name="Google Shape;920;p9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RNNs pros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to execute</a:t>
            </a:r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311700" y="4710050"/>
            <a:ext cx="8826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Zaremba, et al. "Learning to execute." arXiv preprint arXiv:1410.4615 (2014)</a:t>
            </a:r>
            <a:endParaRPr sz="1100"/>
          </a:p>
        </p:txBody>
      </p:sp>
      <p:pic>
        <p:nvPicPr>
          <p:cNvPr id="158" name="Google Shape;158;p20"/>
          <p:cNvPicPr preferRelativeResize="0"/>
          <p:nvPr/>
        </p:nvPicPr>
        <p:blipFill rotWithShape="1">
          <a:blip r:embed="rId3">
            <a:alphaModFix/>
          </a:blip>
          <a:srcRect b="28335" l="0" r="0" t="0"/>
          <a:stretch/>
        </p:blipFill>
        <p:spPr>
          <a:xfrm>
            <a:off x="565150" y="1541188"/>
            <a:ext cx="3224650" cy="206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0"/>
          <p:cNvPicPr preferRelativeResize="0"/>
          <p:nvPr/>
        </p:nvPicPr>
        <p:blipFill rotWithShape="1">
          <a:blip r:embed="rId4">
            <a:alphaModFix/>
          </a:blip>
          <a:srcRect b="3362" l="0" r="0" t="0"/>
          <a:stretch/>
        </p:blipFill>
        <p:spPr>
          <a:xfrm>
            <a:off x="4862975" y="1945125"/>
            <a:ext cx="2943225" cy="136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0"/>
          <p:cNvSpPr/>
          <p:nvPr/>
        </p:nvSpPr>
        <p:spPr>
          <a:xfrm>
            <a:off x="561050" y="1619700"/>
            <a:ext cx="2943300" cy="2061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4724525" y="1945125"/>
            <a:ext cx="2943300" cy="1452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92"/>
          <p:cNvSpPr txBox="1"/>
          <p:nvPr>
            <p:ph type="title"/>
          </p:nvPr>
        </p:nvSpPr>
        <p:spPr>
          <a:xfrm>
            <a:off x="2298750" y="200"/>
            <a:ext cx="5172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not RNNs?</a:t>
            </a:r>
            <a:endParaRPr/>
          </a:p>
        </p:txBody>
      </p:sp>
      <p:pic>
        <p:nvPicPr>
          <p:cNvPr id="926" name="Google Shape;926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75" y="1667075"/>
            <a:ext cx="2465825" cy="1331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927" name="Google Shape;927;p92"/>
          <p:cNvSpPr txBox="1"/>
          <p:nvPr/>
        </p:nvSpPr>
        <p:spPr>
          <a:xfrm>
            <a:off x="238575" y="3088725"/>
            <a:ext cx="24657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RNNs are </a:t>
            </a:r>
            <a:r>
              <a:rPr lang="en-GB" u="sng">
                <a:latin typeface="Lato"/>
                <a:ea typeface="Lato"/>
                <a:cs typeface="Lato"/>
                <a:sym typeface="Lato"/>
              </a:rPr>
              <a:t>not parallelizable</a:t>
            </a:r>
            <a:endParaRPr u="sng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8" name="Google Shape;928;p92"/>
          <p:cNvSpPr txBox="1"/>
          <p:nvPr/>
        </p:nvSpPr>
        <p:spPr>
          <a:xfrm>
            <a:off x="2965250" y="3088725"/>
            <a:ext cx="6121800" cy="11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linear interaction distance: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maximum path length between distant elements is O(n)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long term dependencies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still tricky to learn, even with gating mechanisms (LSTM, GRU etc.)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Figure from http://mlexplained.com/2017/12/29/attention-is-all-you-need-explained/" id="929" name="Google Shape;929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6000" y="1667075"/>
            <a:ext cx="5963093" cy="1331550"/>
          </a:xfrm>
          <a:prstGeom prst="rect">
            <a:avLst/>
          </a:prstGeom>
          <a:noFill/>
          <a:ln cap="flat" cmpd="sng" w="9525">
            <a:solidFill>
              <a:srgbClr val="1A1A1A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930" name="Google Shape;930;p92"/>
          <p:cNvSpPr txBox="1"/>
          <p:nvPr/>
        </p:nvSpPr>
        <p:spPr>
          <a:xfrm>
            <a:off x="8401125" y="1375763"/>
            <a:ext cx="685800" cy="2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source</a:t>
            </a:r>
            <a:r>
              <a:rPr lang="en-GB" sz="1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9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Alternative approaches for Sequential Data</a:t>
            </a:r>
            <a:endParaRPr sz="2400"/>
          </a:p>
        </p:txBody>
      </p:sp>
      <p:pic>
        <p:nvPicPr>
          <p:cNvPr id="936" name="Google Shape;936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425" y="1268025"/>
            <a:ext cx="6832250" cy="343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94"/>
          <p:cNvSpPr txBox="1"/>
          <p:nvPr>
            <p:ph idx="1" type="body"/>
          </p:nvPr>
        </p:nvSpPr>
        <p:spPr>
          <a:xfrm>
            <a:off x="116475" y="767425"/>
            <a:ext cx="4513200" cy="41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-GB" sz="2400"/>
              <a:t>no RNNs</a:t>
            </a:r>
            <a:r>
              <a:rPr lang="en-GB" sz="2400"/>
              <a:t>: introduces multi-head </a:t>
            </a:r>
            <a:r>
              <a:rPr b="1" lang="en-GB" sz="2400" u="sng"/>
              <a:t>self-attention</a:t>
            </a:r>
            <a:endParaRPr b="1" sz="2400" u="sng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SOTA on Machine Translation (EN-DE, EN-FR)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1200"/>
              </a:spcAft>
              <a:buSzPts val="2400"/>
              <a:buChar char="●"/>
            </a:pPr>
            <a:r>
              <a:rPr lang="en-GB" sz="2400"/>
              <a:t>lower computational cost:    ¼ FLOPs of previous models </a:t>
            </a:r>
            <a:endParaRPr sz="2400"/>
          </a:p>
        </p:txBody>
      </p:sp>
      <p:pic>
        <p:nvPicPr>
          <p:cNvPr id="942" name="Google Shape;942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2645" y="0"/>
            <a:ext cx="47313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43" name="Google Shape;943;p94"/>
          <p:cNvSpPr txBox="1"/>
          <p:nvPr/>
        </p:nvSpPr>
        <p:spPr>
          <a:xfrm>
            <a:off x="0" y="-237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Transformer (2017)</a:t>
            </a:r>
            <a:endParaRPr b="1" sz="32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944" name="Google Shape;944;p94"/>
          <p:cNvCxnSpPr/>
          <p:nvPr/>
        </p:nvCxnSpPr>
        <p:spPr>
          <a:xfrm>
            <a:off x="4183275" y="1543000"/>
            <a:ext cx="1043700" cy="1634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9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Self-Attention</a:t>
            </a:r>
            <a:endParaRPr sz="2400"/>
          </a:p>
        </p:txBody>
      </p:sp>
      <p:sp>
        <p:nvSpPr>
          <p:cNvPr id="950" name="Google Shape;950;p95"/>
          <p:cNvSpPr txBox="1"/>
          <p:nvPr/>
        </p:nvSpPr>
        <p:spPr>
          <a:xfrm>
            <a:off x="264650" y="1285950"/>
            <a:ext cx="28608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51" name="Google Shape;951;p95"/>
          <p:cNvPicPr preferRelativeResize="0"/>
          <p:nvPr/>
        </p:nvPicPr>
        <p:blipFill rotWithShape="1">
          <a:blip r:embed="rId3">
            <a:alphaModFix/>
          </a:blip>
          <a:srcRect b="0" l="55937" r="0" t="0"/>
          <a:stretch/>
        </p:blipFill>
        <p:spPr>
          <a:xfrm flipH="1" rot="10800000">
            <a:off x="4925614" y="1013349"/>
            <a:ext cx="3469173" cy="1749676"/>
          </a:xfrm>
          <a:prstGeom prst="rect">
            <a:avLst/>
          </a:prstGeom>
          <a:noFill/>
          <a:ln>
            <a:noFill/>
          </a:ln>
        </p:spPr>
      </p:pic>
      <p:sp>
        <p:nvSpPr>
          <p:cNvPr id="952" name="Google Shape;952;p95"/>
          <p:cNvSpPr/>
          <p:nvPr/>
        </p:nvSpPr>
        <p:spPr>
          <a:xfrm>
            <a:off x="5311738" y="1298250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95"/>
          <p:cNvSpPr/>
          <p:nvPr/>
        </p:nvSpPr>
        <p:spPr>
          <a:xfrm>
            <a:off x="6102213" y="1298250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95"/>
          <p:cNvSpPr/>
          <p:nvPr/>
        </p:nvSpPr>
        <p:spPr>
          <a:xfrm>
            <a:off x="6892688" y="1298250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95"/>
          <p:cNvSpPr/>
          <p:nvPr/>
        </p:nvSpPr>
        <p:spPr>
          <a:xfrm>
            <a:off x="7683163" y="1298250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95"/>
          <p:cNvSpPr/>
          <p:nvPr/>
        </p:nvSpPr>
        <p:spPr>
          <a:xfrm>
            <a:off x="5311738" y="1861150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95"/>
          <p:cNvSpPr/>
          <p:nvPr/>
        </p:nvSpPr>
        <p:spPr>
          <a:xfrm>
            <a:off x="6102227" y="186115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95"/>
          <p:cNvSpPr/>
          <p:nvPr/>
        </p:nvSpPr>
        <p:spPr>
          <a:xfrm>
            <a:off x="6892688" y="1877663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95"/>
          <p:cNvSpPr/>
          <p:nvPr/>
        </p:nvSpPr>
        <p:spPr>
          <a:xfrm>
            <a:off x="7683163" y="186115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95"/>
          <p:cNvSpPr/>
          <p:nvPr/>
        </p:nvSpPr>
        <p:spPr>
          <a:xfrm>
            <a:off x="5289688" y="2457075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95"/>
          <p:cNvSpPr/>
          <p:nvPr/>
        </p:nvSpPr>
        <p:spPr>
          <a:xfrm>
            <a:off x="6080163" y="242405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95"/>
          <p:cNvSpPr/>
          <p:nvPr/>
        </p:nvSpPr>
        <p:spPr>
          <a:xfrm>
            <a:off x="6870638" y="2457075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95"/>
          <p:cNvSpPr/>
          <p:nvPr/>
        </p:nvSpPr>
        <p:spPr>
          <a:xfrm>
            <a:off x="7661113" y="2457075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4" name="Google Shape;964;p95"/>
          <p:cNvPicPr preferRelativeResize="0"/>
          <p:nvPr/>
        </p:nvPicPr>
        <p:blipFill rotWithShape="1">
          <a:blip r:embed="rId3">
            <a:alphaModFix/>
          </a:blip>
          <a:srcRect b="0" l="0" r="57997" t="0"/>
          <a:stretch/>
        </p:blipFill>
        <p:spPr>
          <a:xfrm rot="10800000">
            <a:off x="809273" y="1003399"/>
            <a:ext cx="3307052" cy="1749676"/>
          </a:xfrm>
          <a:prstGeom prst="rect">
            <a:avLst/>
          </a:prstGeom>
          <a:noFill/>
          <a:ln>
            <a:noFill/>
          </a:ln>
        </p:spPr>
      </p:pic>
      <p:sp>
        <p:nvSpPr>
          <p:cNvPr id="965" name="Google Shape;965;p95"/>
          <p:cNvSpPr/>
          <p:nvPr/>
        </p:nvSpPr>
        <p:spPr>
          <a:xfrm>
            <a:off x="902600" y="3171175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95"/>
          <p:cNvSpPr/>
          <p:nvPr/>
        </p:nvSpPr>
        <p:spPr>
          <a:xfrm>
            <a:off x="1693075" y="3171175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95"/>
          <p:cNvSpPr/>
          <p:nvPr/>
        </p:nvSpPr>
        <p:spPr>
          <a:xfrm>
            <a:off x="2483550" y="3171175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95"/>
          <p:cNvSpPr/>
          <p:nvPr/>
        </p:nvSpPr>
        <p:spPr>
          <a:xfrm>
            <a:off x="3274025" y="3171175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95"/>
          <p:cNvSpPr/>
          <p:nvPr/>
        </p:nvSpPr>
        <p:spPr>
          <a:xfrm>
            <a:off x="902600" y="3734075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95"/>
          <p:cNvSpPr/>
          <p:nvPr/>
        </p:nvSpPr>
        <p:spPr>
          <a:xfrm>
            <a:off x="1693075" y="3734075"/>
            <a:ext cx="3891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95"/>
          <p:cNvSpPr/>
          <p:nvPr/>
        </p:nvSpPr>
        <p:spPr>
          <a:xfrm>
            <a:off x="2439500" y="3734075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95"/>
          <p:cNvSpPr/>
          <p:nvPr/>
        </p:nvSpPr>
        <p:spPr>
          <a:xfrm>
            <a:off x="3274025" y="3734075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95"/>
          <p:cNvSpPr/>
          <p:nvPr/>
        </p:nvSpPr>
        <p:spPr>
          <a:xfrm>
            <a:off x="880550" y="43300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95"/>
          <p:cNvSpPr/>
          <p:nvPr/>
        </p:nvSpPr>
        <p:spPr>
          <a:xfrm>
            <a:off x="1671025" y="4296975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95"/>
          <p:cNvSpPr/>
          <p:nvPr/>
        </p:nvSpPr>
        <p:spPr>
          <a:xfrm>
            <a:off x="2461500" y="43300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95"/>
          <p:cNvSpPr/>
          <p:nvPr/>
        </p:nvSpPr>
        <p:spPr>
          <a:xfrm>
            <a:off x="3251975" y="43300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95"/>
          <p:cNvSpPr/>
          <p:nvPr/>
        </p:nvSpPr>
        <p:spPr>
          <a:xfrm>
            <a:off x="1024625" y="12883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95"/>
          <p:cNvSpPr/>
          <p:nvPr/>
        </p:nvSpPr>
        <p:spPr>
          <a:xfrm>
            <a:off x="1822875" y="12883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95"/>
          <p:cNvSpPr/>
          <p:nvPr/>
        </p:nvSpPr>
        <p:spPr>
          <a:xfrm>
            <a:off x="2621125" y="12883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95"/>
          <p:cNvSpPr/>
          <p:nvPr/>
        </p:nvSpPr>
        <p:spPr>
          <a:xfrm>
            <a:off x="3419375" y="12883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95"/>
          <p:cNvSpPr/>
          <p:nvPr/>
        </p:nvSpPr>
        <p:spPr>
          <a:xfrm>
            <a:off x="1024625" y="18512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95"/>
          <p:cNvSpPr/>
          <p:nvPr/>
        </p:nvSpPr>
        <p:spPr>
          <a:xfrm>
            <a:off x="1822875" y="18512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95"/>
          <p:cNvSpPr/>
          <p:nvPr/>
        </p:nvSpPr>
        <p:spPr>
          <a:xfrm>
            <a:off x="2621125" y="18512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95"/>
          <p:cNvSpPr/>
          <p:nvPr/>
        </p:nvSpPr>
        <p:spPr>
          <a:xfrm>
            <a:off x="3419375" y="18512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95"/>
          <p:cNvSpPr/>
          <p:nvPr/>
        </p:nvSpPr>
        <p:spPr>
          <a:xfrm>
            <a:off x="1024625" y="2447125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95"/>
          <p:cNvSpPr/>
          <p:nvPr/>
        </p:nvSpPr>
        <p:spPr>
          <a:xfrm>
            <a:off x="1822875" y="2447125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95"/>
          <p:cNvSpPr/>
          <p:nvPr/>
        </p:nvSpPr>
        <p:spPr>
          <a:xfrm>
            <a:off x="2621125" y="2414100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95"/>
          <p:cNvSpPr/>
          <p:nvPr/>
        </p:nvSpPr>
        <p:spPr>
          <a:xfrm>
            <a:off x="3419375" y="2447125"/>
            <a:ext cx="4332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95"/>
          <p:cNvSpPr/>
          <p:nvPr/>
        </p:nvSpPr>
        <p:spPr>
          <a:xfrm>
            <a:off x="1507250" y="1867725"/>
            <a:ext cx="2664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95"/>
          <p:cNvSpPr/>
          <p:nvPr/>
        </p:nvSpPr>
        <p:spPr>
          <a:xfrm>
            <a:off x="1507250" y="2401125"/>
            <a:ext cx="2664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95"/>
          <p:cNvSpPr/>
          <p:nvPr/>
        </p:nvSpPr>
        <p:spPr>
          <a:xfrm>
            <a:off x="2330188" y="1867725"/>
            <a:ext cx="2055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95"/>
          <p:cNvSpPr/>
          <p:nvPr/>
        </p:nvSpPr>
        <p:spPr>
          <a:xfrm>
            <a:off x="2330188" y="2401125"/>
            <a:ext cx="2055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95"/>
          <p:cNvSpPr/>
          <p:nvPr/>
        </p:nvSpPr>
        <p:spPr>
          <a:xfrm>
            <a:off x="3092204" y="1867725"/>
            <a:ext cx="2664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95"/>
          <p:cNvSpPr/>
          <p:nvPr/>
        </p:nvSpPr>
        <p:spPr>
          <a:xfrm>
            <a:off x="3092204" y="2401125"/>
            <a:ext cx="266400" cy="1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5" name="Google Shape;995;p95"/>
          <p:cNvCxnSpPr>
            <a:stCxn id="989" idx="1"/>
            <a:endCxn id="989" idx="3"/>
          </p:cNvCxnSpPr>
          <p:nvPr/>
        </p:nvCxnSpPr>
        <p:spPr>
          <a:xfrm>
            <a:off x="1507250" y="1957275"/>
            <a:ext cx="2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6" name="Google Shape;996;p95"/>
          <p:cNvCxnSpPr/>
          <p:nvPr/>
        </p:nvCxnSpPr>
        <p:spPr>
          <a:xfrm>
            <a:off x="2269250" y="1957275"/>
            <a:ext cx="2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7" name="Google Shape;997;p95"/>
          <p:cNvCxnSpPr/>
          <p:nvPr/>
        </p:nvCxnSpPr>
        <p:spPr>
          <a:xfrm>
            <a:off x="3107450" y="1957275"/>
            <a:ext cx="2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8" name="Google Shape;998;p95"/>
          <p:cNvCxnSpPr/>
          <p:nvPr/>
        </p:nvCxnSpPr>
        <p:spPr>
          <a:xfrm>
            <a:off x="1507250" y="2490675"/>
            <a:ext cx="2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9" name="Google Shape;999;p95"/>
          <p:cNvCxnSpPr/>
          <p:nvPr/>
        </p:nvCxnSpPr>
        <p:spPr>
          <a:xfrm>
            <a:off x="2269250" y="2490675"/>
            <a:ext cx="2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0" name="Google Shape;1000;p95"/>
          <p:cNvCxnSpPr>
            <a:endCxn id="994" idx="3"/>
          </p:cNvCxnSpPr>
          <p:nvPr/>
        </p:nvCxnSpPr>
        <p:spPr>
          <a:xfrm>
            <a:off x="3107504" y="2490675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1" name="Google Shape;1001;p95"/>
          <p:cNvSpPr txBox="1"/>
          <p:nvPr/>
        </p:nvSpPr>
        <p:spPr>
          <a:xfrm>
            <a:off x="688050" y="3030200"/>
            <a:ext cx="81444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Lato"/>
              <a:buChar char="-"/>
            </a:pP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each state depends on </a:t>
            </a:r>
            <a:r>
              <a:rPr b="1"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all </a:t>
            </a:r>
            <a:r>
              <a:rPr lang="en-GB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of the others, not only the previous one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002" name="Google Shape;1002;p95"/>
          <p:cNvCxnSpPr/>
          <p:nvPr/>
        </p:nvCxnSpPr>
        <p:spPr>
          <a:xfrm>
            <a:off x="4287550" y="1960900"/>
            <a:ext cx="49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96"/>
          <p:cNvSpPr txBox="1"/>
          <p:nvPr>
            <p:ph type="title"/>
          </p:nvPr>
        </p:nvSpPr>
        <p:spPr>
          <a:xfrm>
            <a:off x="0" y="0"/>
            <a:ext cx="5172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Self-attention blackbox</a:t>
            </a:r>
            <a:endParaRPr/>
          </a:p>
        </p:txBody>
      </p:sp>
      <p:sp>
        <p:nvSpPr>
          <p:cNvPr id="1008" name="Google Shape;1008;p96"/>
          <p:cNvSpPr txBox="1"/>
          <p:nvPr/>
        </p:nvSpPr>
        <p:spPr>
          <a:xfrm>
            <a:off x="352375" y="2188800"/>
            <a:ext cx="58560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9" name="Google Shape;1009;p96"/>
          <p:cNvSpPr txBox="1"/>
          <p:nvPr>
            <p:ph idx="1" type="body"/>
          </p:nvPr>
        </p:nvSpPr>
        <p:spPr>
          <a:xfrm>
            <a:off x="116475" y="635400"/>
            <a:ext cx="88377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36"/>
              <a:t>Two steps for output i:</a:t>
            </a:r>
            <a:endParaRPr sz="6236"/>
          </a:p>
          <a:p>
            <a:pPr indent="-327603" lvl="0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6236"/>
              <a:t>identify the most ‘relevant’ </a:t>
            </a:r>
            <a:r>
              <a:rPr lang="en-GB" sz="6236"/>
              <a:t>features</a:t>
            </a:r>
            <a:r>
              <a:rPr lang="en-GB" sz="6236"/>
              <a:t> for input i, by </a:t>
            </a:r>
            <a:r>
              <a:rPr lang="en-GB" sz="6236"/>
              <a:t>‘looking’ at all the other input words </a:t>
            </a:r>
            <a:r>
              <a:rPr lang="en-GB" sz="6236"/>
              <a:t>=&gt; </a:t>
            </a:r>
            <a:r>
              <a:rPr b="1" lang="en-GB" sz="6236"/>
              <a:t>attention scores</a:t>
            </a:r>
            <a:endParaRPr b="1" sz="6236"/>
          </a:p>
          <a:p>
            <a:pPr indent="-327603" lvl="0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6236"/>
              <a:t>extract the most relevant features by combining inputs with </a:t>
            </a:r>
            <a:r>
              <a:rPr b="1" lang="en-GB" sz="6236"/>
              <a:t>attentions scores</a:t>
            </a:r>
            <a:endParaRPr b="1" sz="623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91440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rPr lang="en-GB" sz="1500"/>
              <a:t>   					  						          </a:t>
            </a:r>
            <a:endParaRPr sz="1500"/>
          </a:p>
        </p:txBody>
      </p:sp>
      <p:pic>
        <p:nvPicPr>
          <p:cNvPr id="1010" name="Google Shape;1010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7350" y="2804400"/>
            <a:ext cx="6673543" cy="195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1" name="Google Shape;1011;p96"/>
          <p:cNvSpPr txBox="1"/>
          <p:nvPr/>
        </p:nvSpPr>
        <p:spPr>
          <a:xfrm>
            <a:off x="352375" y="3803950"/>
            <a:ext cx="116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inputs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2" name="Google Shape;1012;p96"/>
          <p:cNvSpPr txBox="1"/>
          <p:nvPr/>
        </p:nvSpPr>
        <p:spPr>
          <a:xfrm>
            <a:off x="352375" y="2836475"/>
            <a:ext cx="1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outputs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13" name="Google Shape;1013;p96"/>
          <p:cNvCxnSpPr>
            <a:stCxn id="1014" idx="0"/>
            <a:endCxn id="1015" idx="2"/>
          </p:cNvCxnSpPr>
          <p:nvPr/>
        </p:nvCxnSpPr>
        <p:spPr>
          <a:xfrm rot="10800000">
            <a:off x="2857125" y="2139575"/>
            <a:ext cx="1678200" cy="68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4" name="Google Shape;1014;p96"/>
          <p:cNvSpPr/>
          <p:nvPr/>
        </p:nvSpPr>
        <p:spPr>
          <a:xfrm>
            <a:off x="4039125" y="2829275"/>
            <a:ext cx="992400" cy="414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96"/>
          <p:cNvSpPr txBox="1"/>
          <p:nvPr/>
        </p:nvSpPr>
        <p:spPr>
          <a:xfrm>
            <a:off x="0" y="1770325"/>
            <a:ext cx="571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0.1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*The +</a:t>
            </a: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 0.2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*Broadway + </a:t>
            </a: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0.2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*play + </a:t>
            </a: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0.4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*premiered + </a:t>
            </a: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0.1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*yesterday</a:t>
            </a:r>
            <a:endParaRPr b="1"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6" name="Google Shape;1016;p96"/>
          <p:cNvSpPr/>
          <p:nvPr/>
        </p:nvSpPr>
        <p:spPr>
          <a:xfrm>
            <a:off x="6208375" y="2829275"/>
            <a:ext cx="992400" cy="414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96"/>
          <p:cNvSpPr txBox="1"/>
          <p:nvPr/>
        </p:nvSpPr>
        <p:spPr>
          <a:xfrm>
            <a:off x="3429600" y="2188800"/>
            <a:ext cx="571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0.1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*The + </a:t>
            </a: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0.1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*Broadway + </a:t>
            </a: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0.1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*play + </a:t>
            </a: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0.3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*premiered + </a:t>
            </a:r>
            <a:r>
              <a:rPr lang="en-GB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0.4</a:t>
            </a:r>
            <a:r>
              <a:rPr lang="en-GB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*yesterday</a:t>
            </a:r>
            <a:endParaRPr b="1"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18" name="Google Shape;1018;p96"/>
          <p:cNvCxnSpPr>
            <a:stCxn id="1016" idx="0"/>
          </p:cNvCxnSpPr>
          <p:nvPr/>
        </p:nvCxnSpPr>
        <p:spPr>
          <a:xfrm flipH="1" rot="10800000">
            <a:off x="6704575" y="2483975"/>
            <a:ext cx="171600" cy="34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97"/>
          <p:cNvSpPr txBox="1"/>
          <p:nvPr>
            <p:ph type="title"/>
          </p:nvPr>
        </p:nvSpPr>
        <p:spPr>
          <a:xfrm>
            <a:off x="456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Key, Query and Value analogy</a:t>
            </a:r>
            <a:endParaRPr/>
          </a:p>
        </p:txBody>
      </p:sp>
      <p:pic>
        <p:nvPicPr>
          <p:cNvPr id="1024" name="Google Shape;1024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975" y="2167025"/>
            <a:ext cx="4203698" cy="228284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1025" name="Google Shape;1025;p97"/>
          <p:cNvSpPr txBox="1"/>
          <p:nvPr/>
        </p:nvSpPr>
        <p:spPr>
          <a:xfrm>
            <a:off x="2026375" y="4540050"/>
            <a:ext cx="55431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figures from </a:t>
            </a: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http://jalammar.github.io/illustrated-gpt2/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6" name="Google Shape;1026;p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8825" y="2187463"/>
            <a:ext cx="4203698" cy="224196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cxnSp>
        <p:nvCxnSpPr>
          <p:cNvPr id="1027" name="Google Shape;1027;p97"/>
          <p:cNvCxnSpPr>
            <a:stCxn id="1024" idx="3"/>
            <a:endCxn id="1026" idx="1"/>
          </p:cNvCxnSpPr>
          <p:nvPr/>
        </p:nvCxnSpPr>
        <p:spPr>
          <a:xfrm>
            <a:off x="4429674" y="3308448"/>
            <a:ext cx="259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8" name="Google Shape;1028;p97"/>
          <p:cNvSpPr txBox="1"/>
          <p:nvPr>
            <p:ph idx="1" type="body"/>
          </p:nvPr>
        </p:nvSpPr>
        <p:spPr>
          <a:xfrm>
            <a:off x="0" y="734875"/>
            <a:ext cx="8786700" cy="14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ct val="100000"/>
              <a:buChar char="●"/>
            </a:pPr>
            <a:r>
              <a:rPr b="1" lang="en-GB" sz="1800">
                <a:solidFill>
                  <a:srgbClr val="666666"/>
                </a:solidFill>
              </a:rPr>
              <a:t>Scenario:</a:t>
            </a:r>
            <a:r>
              <a:rPr lang="en-GB" sz="1800">
                <a:solidFill>
                  <a:srgbClr val="666666"/>
                </a:solidFill>
              </a:rPr>
              <a:t> I want to research a </a:t>
            </a:r>
            <a:r>
              <a:rPr lang="en-GB" sz="1800" u="sng">
                <a:solidFill>
                  <a:srgbClr val="666666"/>
                </a:solidFill>
              </a:rPr>
              <a:t>topic</a:t>
            </a:r>
            <a:r>
              <a:rPr lang="en-GB" sz="1800">
                <a:solidFill>
                  <a:srgbClr val="666666"/>
                </a:solidFill>
              </a:rPr>
              <a:t> and I need </a:t>
            </a:r>
            <a:r>
              <a:rPr lang="en-GB" sz="1800" u="sng">
                <a:solidFill>
                  <a:srgbClr val="666666"/>
                </a:solidFill>
              </a:rPr>
              <a:t>relevant</a:t>
            </a:r>
            <a:r>
              <a:rPr lang="en-GB" sz="1800">
                <a:solidFill>
                  <a:srgbClr val="666666"/>
                </a:solidFill>
              </a:rPr>
              <a:t> </a:t>
            </a:r>
            <a:r>
              <a:rPr lang="en-GB" sz="1800" u="sng">
                <a:solidFill>
                  <a:srgbClr val="666666"/>
                </a:solidFill>
              </a:rPr>
              <a:t>content</a:t>
            </a:r>
            <a:r>
              <a:rPr lang="en-GB" sz="1800">
                <a:solidFill>
                  <a:srgbClr val="666666"/>
                </a:solidFill>
              </a:rPr>
              <a:t> to look through:</a:t>
            </a:r>
            <a:endParaRPr sz="1800">
              <a:solidFill>
                <a:srgbClr val="666666"/>
              </a:solidFill>
            </a:endParaRPr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-GB" sz="1800">
                <a:solidFill>
                  <a:srgbClr val="FF00FF"/>
                </a:solidFill>
              </a:rPr>
              <a:t>query</a:t>
            </a:r>
            <a:r>
              <a:rPr lang="en-GB" sz="1800"/>
              <a:t> - research topic</a:t>
            </a:r>
            <a:endParaRPr sz="1800"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-GB" sz="1800">
                <a:solidFill>
                  <a:srgbClr val="FF9900"/>
                </a:solidFill>
              </a:rPr>
              <a:t>key</a:t>
            </a:r>
            <a:r>
              <a:rPr lang="en-GB" sz="1800"/>
              <a:t> - folder name</a:t>
            </a:r>
            <a:endParaRPr sz="1800"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-GB" sz="1800">
                <a:solidFill>
                  <a:srgbClr val="4A86E8"/>
                </a:solidFill>
              </a:rPr>
              <a:t>value</a:t>
            </a:r>
            <a:r>
              <a:rPr lang="en-GB" sz="1800"/>
              <a:t> - folder content</a:t>
            </a:r>
            <a:endParaRPr sz="180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98"/>
          <p:cNvSpPr txBox="1"/>
          <p:nvPr>
            <p:ph type="title"/>
          </p:nvPr>
        </p:nvSpPr>
        <p:spPr>
          <a:xfrm>
            <a:off x="0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Self-attention steps</a:t>
            </a:r>
            <a:endParaRPr/>
          </a:p>
        </p:txBody>
      </p:sp>
      <p:sp>
        <p:nvSpPr>
          <p:cNvPr id="1034" name="Google Shape;1034;p98"/>
          <p:cNvSpPr txBox="1"/>
          <p:nvPr>
            <p:ph idx="1" type="body"/>
          </p:nvPr>
        </p:nvSpPr>
        <p:spPr>
          <a:xfrm>
            <a:off x="284850" y="811850"/>
            <a:ext cx="3447000" cy="41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rgbClr val="666666"/>
                </a:solidFill>
              </a:rPr>
              <a:t>compute </a:t>
            </a:r>
            <a:r>
              <a:rPr b="1" lang="en-GB" sz="1800">
                <a:solidFill>
                  <a:srgbClr val="F1C232"/>
                </a:solidFill>
              </a:rPr>
              <a:t>attention scores </a:t>
            </a:r>
            <a:r>
              <a:rPr lang="en-GB" sz="1800">
                <a:solidFill>
                  <a:srgbClr val="666666"/>
                </a:solidFill>
              </a:rPr>
              <a:t>by taking dot products between </a:t>
            </a:r>
            <a:r>
              <a:rPr b="1" lang="en-GB" sz="1800">
                <a:solidFill>
                  <a:srgbClr val="9900FF"/>
                </a:solidFill>
              </a:rPr>
              <a:t>query </a:t>
            </a:r>
            <a:r>
              <a:rPr lang="en-GB" sz="1800"/>
              <a:t>and </a:t>
            </a:r>
            <a:r>
              <a:rPr b="1" lang="en-GB" sz="1800">
                <a:solidFill>
                  <a:srgbClr val="E69138"/>
                </a:solidFill>
              </a:rPr>
              <a:t>keys</a:t>
            </a:r>
            <a:r>
              <a:rPr lang="en-GB" sz="1800"/>
              <a:t> </a:t>
            </a:r>
            <a:endParaRPr b="1" sz="1800">
              <a:solidFill>
                <a:srgbClr val="F1C23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00FF"/>
              </a:solidFill>
            </a:endParaRPr>
          </a:p>
        </p:txBody>
      </p:sp>
      <p:pic>
        <p:nvPicPr>
          <p:cNvPr id="1035" name="Google Shape;1035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1957" y="0"/>
            <a:ext cx="541203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6" name="Google Shape;1036;p98"/>
          <p:cNvSpPr/>
          <p:nvPr/>
        </p:nvSpPr>
        <p:spPr>
          <a:xfrm>
            <a:off x="3712325" y="2761925"/>
            <a:ext cx="5171100" cy="229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98"/>
          <p:cNvSpPr txBox="1"/>
          <p:nvPr/>
        </p:nvSpPr>
        <p:spPr>
          <a:xfrm>
            <a:off x="3828587" y="4725725"/>
            <a:ext cx="52188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figure from </a:t>
            </a:r>
            <a:r>
              <a:rPr lang="en-GB" u="sng">
                <a:solidFill>
                  <a:srgbClr val="1C3678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http://jalammar.github.io/illustrated-transformer/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99"/>
          <p:cNvSpPr txBox="1"/>
          <p:nvPr>
            <p:ph type="title"/>
          </p:nvPr>
        </p:nvSpPr>
        <p:spPr>
          <a:xfrm>
            <a:off x="0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Self-attention steps</a:t>
            </a:r>
            <a:endParaRPr/>
          </a:p>
        </p:txBody>
      </p:sp>
      <p:sp>
        <p:nvSpPr>
          <p:cNvPr id="1043" name="Google Shape;1043;p99"/>
          <p:cNvSpPr txBox="1"/>
          <p:nvPr>
            <p:ph idx="1" type="body"/>
          </p:nvPr>
        </p:nvSpPr>
        <p:spPr>
          <a:xfrm>
            <a:off x="284850" y="811850"/>
            <a:ext cx="3447000" cy="41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rgbClr val="666666"/>
                </a:solidFill>
              </a:rPr>
              <a:t>compute </a:t>
            </a:r>
            <a:r>
              <a:rPr b="1" lang="en-GB" sz="1800">
                <a:solidFill>
                  <a:srgbClr val="F1C232"/>
                </a:solidFill>
              </a:rPr>
              <a:t>attention scores </a:t>
            </a:r>
            <a:r>
              <a:rPr lang="en-GB" sz="1800">
                <a:solidFill>
                  <a:srgbClr val="666666"/>
                </a:solidFill>
              </a:rPr>
              <a:t>by taking dot products between </a:t>
            </a:r>
            <a:r>
              <a:rPr b="1" lang="en-GB" sz="1800">
                <a:solidFill>
                  <a:srgbClr val="9900FF"/>
                </a:solidFill>
              </a:rPr>
              <a:t>query </a:t>
            </a:r>
            <a:r>
              <a:rPr lang="en-GB" sz="1800"/>
              <a:t>and </a:t>
            </a:r>
            <a:r>
              <a:rPr b="1" lang="en-GB" sz="1800">
                <a:solidFill>
                  <a:srgbClr val="E69138"/>
                </a:solidFill>
              </a:rPr>
              <a:t>keys</a:t>
            </a:r>
            <a:r>
              <a:rPr lang="en-GB" sz="1800"/>
              <a:t> </a:t>
            </a:r>
            <a:endParaRPr b="1" sz="1800"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rgbClr val="666666"/>
                </a:solidFill>
              </a:rPr>
              <a:t>scale and normalize </a:t>
            </a:r>
            <a:r>
              <a:rPr b="1" lang="en-GB" sz="1800">
                <a:solidFill>
                  <a:srgbClr val="F1C232"/>
                </a:solidFill>
              </a:rPr>
              <a:t>attention scores</a:t>
            </a:r>
            <a:endParaRPr b="1" sz="1800">
              <a:solidFill>
                <a:srgbClr val="F1C232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00FF"/>
              </a:solidFill>
            </a:endParaRPr>
          </a:p>
        </p:txBody>
      </p:sp>
      <p:pic>
        <p:nvPicPr>
          <p:cNvPr id="1044" name="Google Shape;1044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1957" y="0"/>
            <a:ext cx="541203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5" name="Google Shape;1045;p99"/>
          <p:cNvSpPr/>
          <p:nvPr/>
        </p:nvSpPr>
        <p:spPr>
          <a:xfrm>
            <a:off x="3712325" y="3626150"/>
            <a:ext cx="5171100" cy="143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100"/>
          <p:cNvSpPr txBox="1"/>
          <p:nvPr>
            <p:ph type="title"/>
          </p:nvPr>
        </p:nvSpPr>
        <p:spPr>
          <a:xfrm>
            <a:off x="0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Self-attention steps</a:t>
            </a:r>
            <a:endParaRPr/>
          </a:p>
        </p:txBody>
      </p:sp>
      <p:sp>
        <p:nvSpPr>
          <p:cNvPr id="1051" name="Google Shape;1051;p100"/>
          <p:cNvSpPr txBox="1"/>
          <p:nvPr>
            <p:ph idx="1" type="body"/>
          </p:nvPr>
        </p:nvSpPr>
        <p:spPr>
          <a:xfrm>
            <a:off x="284850" y="811850"/>
            <a:ext cx="3447000" cy="41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rgbClr val="666666"/>
                </a:solidFill>
              </a:rPr>
              <a:t>compute </a:t>
            </a:r>
            <a:r>
              <a:rPr b="1" lang="en-GB" sz="1800">
                <a:solidFill>
                  <a:srgbClr val="F1C232"/>
                </a:solidFill>
              </a:rPr>
              <a:t>attention scores </a:t>
            </a:r>
            <a:r>
              <a:rPr lang="en-GB" sz="1800">
                <a:solidFill>
                  <a:srgbClr val="666666"/>
                </a:solidFill>
              </a:rPr>
              <a:t>by taking dot products between </a:t>
            </a:r>
            <a:r>
              <a:rPr b="1" lang="en-GB" sz="1800">
                <a:solidFill>
                  <a:srgbClr val="9900FF"/>
                </a:solidFill>
              </a:rPr>
              <a:t>query </a:t>
            </a:r>
            <a:r>
              <a:rPr lang="en-GB" sz="1800"/>
              <a:t>and </a:t>
            </a:r>
            <a:r>
              <a:rPr b="1" lang="en-GB" sz="1800">
                <a:solidFill>
                  <a:srgbClr val="E69138"/>
                </a:solidFill>
              </a:rPr>
              <a:t>keys</a:t>
            </a:r>
            <a:r>
              <a:rPr lang="en-GB" sz="1800"/>
              <a:t> </a:t>
            </a:r>
            <a:endParaRPr b="1" sz="1800"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rgbClr val="666666"/>
                </a:solidFill>
              </a:rPr>
              <a:t>scale and normalize </a:t>
            </a:r>
            <a:r>
              <a:rPr b="1" lang="en-GB" sz="1800">
                <a:solidFill>
                  <a:srgbClr val="F1C232"/>
                </a:solidFill>
              </a:rPr>
              <a:t>attention scores</a:t>
            </a:r>
            <a:endParaRPr b="1" sz="1800"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>
                <a:solidFill>
                  <a:srgbClr val="FF00FF"/>
                </a:solidFill>
              </a:rPr>
              <a:t>contextual </a:t>
            </a:r>
            <a:r>
              <a:rPr b="1" lang="en-GB">
                <a:solidFill>
                  <a:srgbClr val="FF00FF"/>
                </a:solidFill>
              </a:rPr>
              <a:t>embedding</a:t>
            </a:r>
            <a:r>
              <a:rPr lang="en-GB" sz="1800">
                <a:solidFill>
                  <a:srgbClr val="666666"/>
                </a:solidFill>
              </a:rPr>
              <a:t> for each word is the            </a:t>
            </a:r>
            <a:r>
              <a:rPr lang="en-GB" sz="1800" u="sng">
                <a:solidFill>
                  <a:srgbClr val="666666"/>
                </a:solidFill>
              </a:rPr>
              <a:t>weighted sum</a:t>
            </a:r>
            <a:r>
              <a:rPr lang="en-GB" sz="1800">
                <a:solidFill>
                  <a:srgbClr val="666666"/>
                </a:solidFill>
              </a:rPr>
              <a:t>  of</a:t>
            </a:r>
            <a:r>
              <a:rPr b="1" lang="en-GB" sz="1800">
                <a:solidFill>
                  <a:srgbClr val="F1C232"/>
                </a:solidFill>
              </a:rPr>
              <a:t> </a:t>
            </a:r>
            <a:r>
              <a:rPr b="1" lang="en-GB" sz="1800">
                <a:solidFill>
                  <a:srgbClr val="6D9EEB"/>
                </a:solidFill>
              </a:rPr>
              <a:t>values </a:t>
            </a:r>
            <a:r>
              <a:rPr lang="en-GB" sz="1800">
                <a:solidFill>
                  <a:srgbClr val="666666"/>
                </a:solidFill>
              </a:rPr>
              <a:t>and their </a:t>
            </a:r>
            <a:r>
              <a:rPr b="1" lang="en-GB" sz="1800">
                <a:solidFill>
                  <a:srgbClr val="F1C232"/>
                </a:solidFill>
              </a:rPr>
              <a:t>attention scores</a:t>
            </a:r>
            <a:endParaRPr b="1" sz="1800">
              <a:solidFill>
                <a:srgbClr val="FF00FF"/>
              </a:solidFill>
            </a:endParaRPr>
          </a:p>
        </p:txBody>
      </p:sp>
      <p:pic>
        <p:nvPicPr>
          <p:cNvPr id="1052" name="Google Shape;1052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1957" y="0"/>
            <a:ext cx="541203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01"/>
          <p:cNvSpPr txBox="1"/>
          <p:nvPr>
            <p:ph type="title"/>
          </p:nvPr>
        </p:nvSpPr>
        <p:spPr>
          <a:xfrm>
            <a:off x="0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Self-attention is parallelizable</a:t>
            </a:r>
            <a:endParaRPr/>
          </a:p>
        </p:txBody>
      </p:sp>
      <p:sp>
        <p:nvSpPr>
          <p:cNvPr id="1058" name="Google Shape;1058;p101"/>
          <p:cNvSpPr txBox="1"/>
          <p:nvPr>
            <p:ph idx="1" type="body"/>
          </p:nvPr>
        </p:nvSpPr>
        <p:spPr>
          <a:xfrm>
            <a:off x="407675" y="722325"/>
            <a:ext cx="8559900" cy="7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>
                <a:solidFill>
                  <a:srgbClr val="FF00FF"/>
                </a:solidFill>
              </a:rPr>
              <a:t>context vectors</a:t>
            </a:r>
            <a:r>
              <a:rPr lang="en-GB" sz="1800">
                <a:solidFill>
                  <a:srgbClr val="FF00FF"/>
                </a:solidFill>
              </a:rPr>
              <a:t> </a:t>
            </a:r>
            <a:r>
              <a:rPr lang="en-GB">
                <a:solidFill>
                  <a:srgbClr val="666666"/>
                </a:solidFill>
              </a:rPr>
              <a:t>are computed</a:t>
            </a:r>
            <a:r>
              <a:rPr lang="en-GB">
                <a:solidFill>
                  <a:srgbClr val="595959"/>
                </a:solidFill>
              </a:rPr>
              <a:t> </a:t>
            </a:r>
            <a:r>
              <a:rPr lang="en-GB" sz="1800">
                <a:solidFill>
                  <a:srgbClr val="666666"/>
                </a:solidFill>
              </a:rPr>
              <a:t>simultaneously for all input </a:t>
            </a:r>
            <a:r>
              <a:rPr lang="en-GB">
                <a:solidFill>
                  <a:srgbClr val="666666"/>
                </a:solidFill>
              </a:rPr>
              <a:t>vectors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-GB">
                <a:solidFill>
                  <a:srgbClr val="666666"/>
                </a:solidFill>
              </a:rPr>
              <a:t>complexity: O(N</a:t>
            </a:r>
            <a:r>
              <a:rPr baseline="30000" lang="en-GB">
                <a:solidFill>
                  <a:srgbClr val="666666"/>
                </a:solidFill>
              </a:rPr>
              <a:t>2</a:t>
            </a:r>
            <a:r>
              <a:rPr lang="en-GB">
                <a:solidFill>
                  <a:srgbClr val="666666"/>
                </a:solidFill>
              </a:rPr>
              <a:t>d)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059" name="Google Shape;1059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999" y="1617639"/>
            <a:ext cx="7813250" cy="3053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1060" name="Google Shape;1060;p101"/>
          <p:cNvSpPr txBox="1"/>
          <p:nvPr/>
        </p:nvSpPr>
        <p:spPr>
          <a:xfrm>
            <a:off x="1962612" y="4728900"/>
            <a:ext cx="52188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figure from </a:t>
            </a: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http://jalammar.github.io/illustrated-transformer/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/>
        </p:nvSpPr>
        <p:spPr>
          <a:xfrm>
            <a:off x="4431750" y="4596625"/>
            <a:ext cx="46863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E41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I. Duta, A. Nicolicioiu, V. Bogolin, M. Leordeanu . “Mining for meaning: from vision to language through multiple networks consensus”(2018).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3">
            <a:alphaModFix/>
          </a:blip>
          <a:srcRect b="34516" l="0" r="0" t="0"/>
          <a:stretch/>
        </p:blipFill>
        <p:spPr>
          <a:xfrm>
            <a:off x="519575" y="1191050"/>
            <a:ext cx="3552126" cy="27613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 txBox="1"/>
          <p:nvPr/>
        </p:nvSpPr>
        <p:spPr>
          <a:xfrm>
            <a:off x="456050" y="4596625"/>
            <a:ext cx="3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E41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O. Vinyals et al. “ </a:t>
            </a:r>
            <a:r>
              <a:rPr lang="en-GB" sz="1100">
                <a:solidFill>
                  <a:schemeClr val="dk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Show and Tell: A Neural Image Caption Generator”(2015).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9" name="Google Shape;16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7925" y="1451988"/>
            <a:ext cx="3333966" cy="250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Captioning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102"/>
          <p:cNvSpPr txBox="1"/>
          <p:nvPr>
            <p:ph type="title"/>
          </p:nvPr>
        </p:nvSpPr>
        <p:spPr>
          <a:xfrm>
            <a:off x="0" y="255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Positional Awareness</a:t>
            </a:r>
            <a:endParaRPr/>
          </a:p>
        </p:txBody>
      </p:sp>
      <p:sp>
        <p:nvSpPr>
          <p:cNvPr id="1066" name="Google Shape;1066;p102"/>
          <p:cNvSpPr txBox="1"/>
          <p:nvPr>
            <p:ph idx="1" type="body"/>
          </p:nvPr>
        </p:nvSpPr>
        <p:spPr>
          <a:xfrm>
            <a:off x="284850" y="811850"/>
            <a:ext cx="4164900" cy="41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Self-attention has                                     </a:t>
            </a:r>
            <a:r>
              <a:rPr lang="en-GB" sz="1800" u="sng"/>
              <a:t>no temporal order</a:t>
            </a:r>
            <a:r>
              <a:rPr lang="en-GB" sz="1800"/>
              <a:t> information: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the cat sat on the mat</a:t>
            </a:r>
            <a:endParaRPr sz="1800"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the mat sat on the cat</a:t>
            </a:r>
            <a:endParaRPr sz="1800"/>
          </a:p>
        </p:txBody>
      </p:sp>
      <p:pic>
        <p:nvPicPr>
          <p:cNvPr id="1067" name="Google Shape;1067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2625" y="3044350"/>
            <a:ext cx="4389450" cy="2001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8" name="Google Shape;1068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2625" y="887742"/>
            <a:ext cx="4389450" cy="2001829"/>
          </a:xfrm>
          <a:prstGeom prst="rect">
            <a:avLst/>
          </a:prstGeom>
          <a:noFill/>
          <a:ln>
            <a:noFill/>
          </a:ln>
        </p:spPr>
      </p:pic>
      <p:sp>
        <p:nvSpPr>
          <p:cNvPr id="1069" name="Google Shape;1069;p102"/>
          <p:cNvSpPr txBox="1"/>
          <p:nvPr/>
        </p:nvSpPr>
        <p:spPr>
          <a:xfrm>
            <a:off x="6078800" y="1758788"/>
            <a:ext cx="2564400" cy="28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0" name="Google Shape;1070;p102"/>
          <p:cNvSpPr txBox="1"/>
          <p:nvPr/>
        </p:nvSpPr>
        <p:spPr>
          <a:xfrm>
            <a:off x="6078800" y="3902022"/>
            <a:ext cx="2564400" cy="21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1" name="Google Shape;1071;p102"/>
          <p:cNvSpPr txBox="1"/>
          <p:nvPr/>
        </p:nvSpPr>
        <p:spPr>
          <a:xfrm>
            <a:off x="4585525" y="2603075"/>
            <a:ext cx="43893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figure from </a:t>
            </a:r>
            <a:r>
              <a:rPr lang="en-GB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http://www.poetrypicture.club/the-cat-sat-on-the-mat/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103"/>
          <p:cNvSpPr txBox="1"/>
          <p:nvPr>
            <p:ph type="title"/>
          </p:nvPr>
        </p:nvSpPr>
        <p:spPr>
          <a:xfrm>
            <a:off x="0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Positional Encoding</a:t>
            </a:r>
            <a:endParaRPr/>
          </a:p>
        </p:txBody>
      </p:sp>
      <p:sp>
        <p:nvSpPr>
          <p:cNvPr id="1077" name="Google Shape;1077;p103"/>
          <p:cNvSpPr txBox="1"/>
          <p:nvPr>
            <p:ph idx="1" type="body"/>
          </p:nvPr>
        </p:nvSpPr>
        <p:spPr>
          <a:xfrm>
            <a:off x="284850" y="811850"/>
            <a:ext cx="8559900" cy="13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800"/>
              <a:t>add </a:t>
            </a:r>
            <a:r>
              <a:rPr lang="en-GB" sz="1800" u="sng"/>
              <a:t>position-aware</a:t>
            </a:r>
            <a:r>
              <a:rPr lang="en-GB" sz="1800"/>
              <a:t> encodings to the word embeddings so that </a:t>
            </a:r>
            <a:r>
              <a:rPr i="1" lang="en-GB" sz="1800"/>
              <a:t>order matters</a:t>
            </a:r>
            <a:endParaRPr i="1" sz="1800"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800"/>
              <a:t>these encodings are either:</a:t>
            </a:r>
            <a:endParaRPr sz="1800"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800"/>
              <a:t>fixed and precomputed (no learned parameters)</a:t>
            </a:r>
            <a:endParaRPr sz="1800"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800"/>
              <a:t>learned embeddings</a:t>
            </a:r>
            <a:endParaRPr sz="1800"/>
          </a:p>
        </p:txBody>
      </p:sp>
      <p:pic>
        <p:nvPicPr>
          <p:cNvPr id="1078" name="Google Shape;1078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56875"/>
            <a:ext cx="8839198" cy="245533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1079" name="Google Shape;1079;p103"/>
          <p:cNvSpPr txBox="1"/>
          <p:nvPr/>
        </p:nvSpPr>
        <p:spPr>
          <a:xfrm>
            <a:off x="2436012" y="4712200"/>
            <a:ext cx="52188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figure from </a:t>
            </a: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http://jalammar.github.io/illustrated-transformer/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104"/>
          <p:cNvSpPr txBox="1"/>
          <p:nvPr>
            <p:ph type="title"/>
          </p:nvPr>
        </p:nvSpPr>
        <p:spPr>
          <a:xfrm>
            <a:off x="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Masked self-attention</a:t>
            </a:r>
            <a:endParaRPr/>
          </a:p>
        </p:txBody>
      </p:sp>
      <p:sp>
        <p:nvSpPr>
          <p:cNvPr id="1085" name="Google Shape;1085;p104"/>
          <p:cNvSpPr txBox="1"/>
          <p:nvPr>
            <p:ph idx="1" type="body"/>
          </p:nvPr>
        </p:nvSpPr>
        <p:spPr>
          <a:xfrm>
            <a:off x="100825" y="1055700"/>
            <a:ext cx="8559900" cy="9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inputs</a:t>
            </a:r>
            <a:r>
              <a:rPr lang="en-GB"/>
              <a:t> </a:t>
            </a:r>
            <a:r>
              <a:rPr lang="en-GB" sz="1800"/>
              <a:t>should not ‘peak’ into the </a:t>
            </a:r>
            <a:r>
              <a:rPr lang="en-GB" sz="1800" u="sng"/>
              <a:t>future</a:t>
            </a:r>
            <a:endParaRPr sz="1800" u="sng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each </a:t>
            </a:r>
            <a:r>
              <a:rPr lang="en-GB"/>
              <a:t>input</a:t>
            </a:r>
            <a:r>
              <a:rPr lang="en-GB" sz="1800"/>
              <a:t> can only ‘attend’ to </a:t>
            </a:r>
            <a:r>
              <a:rPr lang="en-GB" sz="1800" u="sng"/>
              <a:t>previous</a:t>
            </a:r>
            <a:r>
              <a:rPr lang="en-GB" sz="1800"/>
              <a:t> </a:t>
            </a:r>
            <a:r>
              <a:rPr lang="en-GB"/>
              <a:t>inputs</a:t>
            </a:r>
            <a:r>
              <a:rPr lang="en-GB" sz="1800"/>
              <a:t> </a:t>
            </a:r>
            <a:endParaRPr sz="1800"/>
          </a:p>
        </p:txBody>
      </p:sp>
      <p:pic>
        <p:nvPicPr>
          <p:cNvPr id="1086" name="Google Shape;1086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750" y="1914100"/>
            <a:ext cx="8398109" cy="2816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7" name="Google Shape;1087;p104"/>
          <p:cNvSpPr txBox="1"/>
          <p:nvPr/>
        </p:nvSpPr>
        <p:spPr>
          <a:xfrm>
            <a:off x="1876950" y="4730975"/>
            <a:ext cx="66552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figure from figure from </a:t>
            </a: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http://jalammar.github.io/illustrated-gpt2/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05"/>
          <p:cNvSpPr txBox="1"/>
          <p:nvPr>
            <p:ph idx="1" type="body"/>
          </p:nvPr>
        </p:nvSpPr>
        <p:spPr>
          <a:xfrm>
            <a:off x="0" y="767425"/>
            <a:ext cx="4604700" cy="41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Char char="●"/>
            </a:pPr>
            <a:r>
              <a:rPr lang="en-GB" sz="2400">
                <a:solidFill>
                  <a:srgbClr val="595959"/>
                </a:solidFill>
              </a:rPr>
              <a:t>multi-head self-attention is part of Transformer block</a:t>
            </a:r>
            <a:endParaRPr sz="2400">
              <a:solidFill>
                <a:srgbClr val="595959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Char char="●"/>
            </a:pPr>
            <a:r>
              <a:rPr lang="en-GB" sz="2400">
                <a:solidFill>
                  <a:srgbClr val="595959"/>
                </a:solidFill>
              </a:rPr>
              <a:t>other key ingredients:</a:t>
            </a:r>
            <a:endParaRPr sz="2400">
              <a:solidFill>
                <a:srgbClr val="595959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Char char="○"/>
            </a:pPr>
            <a:r>
              <a:rPr lang="en-GB" sz="2400">
                <a:solidFill>
                  <a:srgbClr val="595959"/>
                </a:solidFill>
              </a:rPr>
              <a:t>residual connections</a:t>
            </a:r>
            <a:endParaRPr sz="2400">
              <a:solidFill>
                <a:srgbClr val="595959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Char char="○"/>
            </a:pPr>
            <a:r>
              <a:rPr lang="en-GB" sz="2400">
                <a:solidFill>
                  <a:srgbClr val="595959"/>
                </a:solidFill>
              </a:rPr>
              <a:t>layer normalization</a:t>
            </a:r>
            <a:endParaRPr sz="2400">
              <a:solidFill>
                <a:srgbClr val="595959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Char char="○"/>
            </a:pPr>
            <a:r>
              <a:rPr lang="en-GB" sz="2400">
                <a:solidFill>
                  <a:srgbClr val="595959"/>
                </a:solidFill>
              </a:rPr>
              <a:t>FC layer after self-attention</a:t>
            </a:r>
            <a:endParaRPr sz="2400">
              <a:solidFill>
                <a:srgbClr val="595959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400"/>
              <a:t> </a:t>
            </a:r>
            <a:endParaRPr sz="2400"/>
          </a:p>
        </p:txBody>
      </p:sp>
      <p:pic>
        <p:nvPicPr>
          <p:cNvPr id="1093" name="Google Shape;1093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2645" y="0"/>
            <a:ext cx="47313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4" name="Google Shape;1094;p105"/>
          <p:cNvSpPr txBox="1"/>
          <p:nvPr/>
        </p:nvSpPr>
        <p:spPr>
          <a:xfrm>
            <a:off x="0" y="-237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Transformer block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095" name="Google Shape;1095;p105"/>
          <p:cNvCxnSpPr/>
          <p:nvPr/>
        </p:nvCxnSpPr>
        <p:spPr>
          <a:xfrm>
            <a:off x="4130475" y="2372238"/>
            <a:ext cx="903600" cy="12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96" name="Google Shape;1096;p105"/>
          <p:cNvCxnSpPr/>
          <p:nvPr/>
        </p:nvCxnSpPr>
        <p:spPr>
          <a:xfrm>
            <a:off x="4123050" y="2394200"/>
            <a:ext cx="910800" cy="1104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06"/>
          <p:cNvSpPr txBox="1"/>
          <p:nvPr>
            <p:ph type="title"/>
          </p:nvPr>
        </p:nvSpPr>
        <p:spPr>
          <a:xfrm>
            <a:off x="2393950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Multi-head self-attention</a:t>
            </a:r>
            <a:endParaRPr/>
          </a:p>
        </p:txBody>
      </p:sp>
      <p:sp>
        <p:nvSpPr>
          <p:cNvPr id="1102" name="Google Shape;1102;p106"/>
          <p:cNvSpPr txBox="1"/>
          <p:nvPr>
            <p:ph idx="1" type="body"/>
          </p:nvPr>
        </p:nvSpPr>
        <p:spPr>
          <a:xfrm>
            <a:off x="231000" y="664050"/>
            <a:ext cx="85314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multiple self-attention heads can </a:t>
            </a:r>
            <a:r>
              <a:rPr lang="en-GB" sz="1800"/>
              <a:t>learn </a:t>
            </a:r>
            <a:r>
              <a:rPr lang="en-GB"/>
              <a:t>different</a:t>
            </a:r>
            <a:r>
              <a:rPr lang="en-GB" sz="1800"/>
              <a:t> </a:t>
            </a:r>
            <a:r>
              <a:rPr lang="en-GB"/>
              <a:t>relationships</a:t>
            </a:r>
            <a:endParaRPr sz="1800"/>
          </a:p>
        </p:txBody>
      </p:sp>
      <p:pic>
        <p:nvPicPr>
          <p:cNvPr id="1103" name="Google Shape;1103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325" y="1239175"/>
            <a:ext cx="4164850" cy="367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1104" name="Google Shape;1104;p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9800" y="1239175"/>
            <a:ext cx="4215750" cy="3677500"/>
          </a:xfrm>
          <a:prstGeom prst="rect">
            <a:avLst/>
          </a:prstGeom>
          <a:noFill/>
          <a:ln cap="flat" cmpd="sng" w="9525">
            <a:solidFill>
              <a:srgbClr val="1A1A1A"/>
            </a:solidFill>
            <a:prstDash val="dash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107"/>
          <p:cNvSpPr txBox="1"/>
          <p:nvPr>
            <p:ph idx="1" type="body"/>
          </p:nvPr>
        </p:nvSpPr>
        <p:spPr>
          <a:xfrm>
            <a:off x="-38075" y="790775"/>
            <a:ext cx="4533300" cy="41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●"/>
            </a:pPr>
            <a:r>
              <a:rPr lang="en-GB" sz="2000">
                <a:solidFill>
                  <a:srgbClr val="595959"/>
                </a:solidFill>
              </a:rPr>
              <a:t>recurrent-free, parallelizable alternative for sequence processing </a:t>
            </a:r>
            <a:endParaRPr sz="2000">
              <a:solidFill>
                <a:srgbClr val="595959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●"/>
            </a:pPr>
            <a:r>
              <a:rPr lang="en-GB" sz="2000">
                <a:solidFill>
                  <a:srgbClr val="595959"/>
                </a:solidFill>
              </a:rPr>
              <a:t>lower complexity than RNNs:  O(N</a:t>
            </a:r>
            <a:r>
              <a:rPr baseline="30000" lang="en-GB" sz="2000">
                <a:solidFill>
                  <a:srgbClr val="595959"/>
                </a:solidFill>
              </a:rPr>
              <a:t>2</a:t>
            </a:r>
            <a:r>
              <a:rPr lang="en-GB" sz="2000">
                <a:solidFill>
                  <a:srgbClr val="595959"/>
                </a:solidFill>
              </a:rPr>
              <a:t>d) vs O(Nd</a:t>
            </a:r>
            <a:r>
              <a:rPr baseline="30000" lang="en-GB" sz="2000">
                <a:solidFill>
                  <a:srgbClr val="595959"/>
                </a:solidFill>
              </a:rPr>
              <a:t>2</a:t>
            </a:r>
            <a:r>
              <a:rPr lang="en-GB" sz="2000">
                <a:solidFill>
                  <a:srgbClr val="595959"/>
                </a:solidFill>
              </a:rPr>
              <a:t>)</a:t>
            </a:r>
            <a:endParaRPr sz="2000">
              <a:solidFill>
                <a:srgbClr val="595959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●"/>
            </a:pPr>
            <a:r>
              <a:rPr lang="en-GB" sz="2000">
                <a:solidFill>
                  <a:srgbClr val="595959"/>
                </a:solidFill>
              </a:rPr>
              <a:t>constant gradient path (every element directly interacts with all the other elements)</a:t>
            </a:r>
            <a:endParaRPr sz="2000">
              <a:solidFill>
                <a:srgbClr val="595959"/>
              </a:solidFill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●"/>
            </a:pPr>
            <a:r>
              <a:rPr lang="en-GB" sz="2000">
                <a:solidFill>
                  <a:srgbClr val="595959"/>
                </a:solidFill>
              </a:rPr>
              <a:t>building block for SOTA architectures in NLP (</a:t>
            </a:r>
            <a:r>
              <a:rPr lang="en-GB" sz="2000" u="sng">
                <a:solidFill>
                  <a:srgbClr val="1C367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BERT</a:t>
            </a:r>
            <a:r>
              <a:rPr lang="en-GB" sz="2000">
                <a:solidFill>
                  <a:srgbClr val="595959"/>
                </a:solidFill>
              </a:rPr>
              <a:t>, </a:t>
            </a:r>
            <a:r>
              <a:rPr lang="en-GB" sz="2000" u="sng">
                <a:solidFill>
                  <a:srgbClr val="1C3678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GPT-2</a:t>
            </a:r>
            <a:r>
              <a:rPr lang="en-GB" sz="2000">
                <a:solidFill>
                  <a:srgbClr val="595959"/>
                </a:solidFill>
              </a:rPr>
              <a:t>)</a:t>
            </a:r>
            <a:endParaRPr sz="2000">
              <a:solidFill>
                <a:srgbClr val="595959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400"/>
              <a:t> </a:t>
            </a:r>
            <a:endParaRPr sz="2400"/>
          </a:p>
        </p:txBody>
      </p:sp>
      <p:pic>
        <p:nvPicPr>
          <p:cNvPr id="1110" name="Google Shape;1110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5095" y="0"/>
            <a:ext cx="47313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1" name="Google Shape;1111;p107"/>
          <p:cNvSpPr txBox="1"/>
          <p:nvPr/>
        </p:nvSpPr>
        <p:spPr>
          <a:xfrm>
            <a:off x="0" y="-237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Transformer block - recap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2" name="Google Shape;1112;p107"/>
          <p:cNvSpPr/>
          <p:nvPr/>
        </p:nvSpPr>
        <p:spPr>
          <a:xfrm>
            <a:off x="5028725" y="1973225"/>
            <a:ext cx="1216500" cy="1745400"/>
          </a:xfrm>
          <a:prstGeom prst="roundRect">
            <a:avLst>
              <a:gd fmla="val 0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10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Ongoing research</a:t>
            </a:r>
            <a:endParaRPr/>
          </a:p>
        </p:txBody>
      </p:sp>
      <p:sp>
        <p:nvSpPr>
          <p:cNvPr id="1118" name="Google Shape;1118;p108"/>
          <p:cNvSpPr txBox="1"/>
          <p:nvPr>
            <p:ph idx="4294967295" type="body"/>
          </p:nvPr>
        </p:nvSpPr>
        <p:spPr>
          <a:xfrm>
            <a:off x="588150" y="1391163"/>
            <a:ext cx="42006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/>
              <a:t>Self-attention / Transformer: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for long sequences, the number of pairwise computations increases dramatically</a:t>
            </a:r>
            <a:endParaRPr sz="1600"/>
          </a:p>
        </p:txBody>
      </p:sp>
      <p:pic>
        <p:nvPicPr>
          <p:cNvPr id="1119" name="Google Shape;1119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0050" y="627925"/>
            <a:ext cx="3659949" cy="186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0" name="Google Shape;1120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7300" y="1494512"/>
            <a:ext cx="3457575" cy="199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1" name="Google Shape;1121;p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23425" y="2531450"/>
            <a:ext cx="3517201" cy="2273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108"/>
          <p:cNvSpPr txBox="1"/>
          <p:nvPr/>
        </p:nvSpPr>
        <p:spPr>
          <a:xfrm>
            <a:off x="50850" y="4436100"/>
            <a:ext cx="53727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E414F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Kitaev et al., Reformer: The Efficient Transformer</a:t>
            </a:r>
            <a:endParaRPr sz="1100">
              <a:solidFill>
                <a:srgbClr val="2E414F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E414F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Wang et al., Linformer: Self-Attention with Linear Complexity</a:t>
            </a:r>
            <a:endParaRPr sz="1100">
              <a:solidFill>
                <a:srgbClr val="2E414F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2E414F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Choromanski et al., Rethinking Attention with Performers</a:t>
            </a:r>
            <a:endParaRPr sz="1100">
              <a:solidFill>
                <a:srgbClr val="2E414F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E414F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109"/>
          <p:cNvSpPr txBox="1"/>
          <p:nvPr>
            <p:ph type="title"/>
          </p:nvPr>
        </p:nvSpPr>
        <p:spPr>
          <a:xfrm>
            <a:off x="4960775" y="1601025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TODAY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128" name="Google Shape;1128;p109"/>
          <p:cNvSpPr txBox="1"/>
          <p:nvPr>
            <p:ph idx="2" type="body"/>
          </p:nvPr>
        </p:nvSpPr>
        <p:spPr>
          <a:xfrm>
            <a:off x="-52000" y="773050"/>
            <a:ext cx="4772400" cy="3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lang="en-GB" sz="1600">
                <a:solidFill>
                  <a:schemeClr val="dk2"/>
                </a:solidFill>
              </a:rPr>
              <a:t>RNNs are good for </a:t>
            </a:r>
            <a:r>
              <a:rPr b="1" lang="en-GB" sz="1600">
                <a:solidFill>
                  <a:schemeClr val="dk2"/>
                </a:solidFill>
              </a:rPr>
              <a:t>sequential data</a:t>
            </a:r>
            <a:endParaRPr b="1"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lang="en-GB" sz="1600">
                <a:solidFill>
                  <a:schemeClr val="dk2"/>
                </a:solidFill>
              </a:rPr>
              <a:t>RNNs allow </a:t>
            </a:r>
            <a:r>
              <a:rPr b="1" lang="en-GB" sz="1600">
                <a:solidFill>
                  <a:schemeClr val="dk2"/>
                </a:solidFill>
              </a:rPr>
              <a:t>flexibility</a:t>
            </a:r>
            <a:r>
              <a:rPr lang="en-GB" sz="1600">
                <a:solidFill>
                  <a:schemeClr val="dk2"/>
                </a:solidFill>
              </a:rPr>
              <a:t> in architecture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lang="en-GB" sz="1600">
                <a:solidFill>
                  <a:schemeClr val="dk2"/>
                </a:solidFill>
              </a:rPr>
              <a:t>BPTT suffer from </a:t>
            </a:r>
            <a:r>
              <a:rPr b="1" lang="en-GB" sz="1600">
                <a:solidFill>
                  <a:schemeClr val="dk2"/>
                </a:solidFill>
              </a:rPr>
              <a:t>vanishing</a:t>
            </a:r>
            <a:r>
              <a:rPr lang="en-GB" sz="1600">
                <a:solidFill>
                  <a:schemeClr val="dk2"/>
                </a:solidFill>
              </a:rPr>
              <a:t> /</a:t>
            </a:r>
            <a:r>
              <a:rPr b="1" lang="en-GB" sz="1600">
                <a:solidFill>
                  <a:schemeClr val="dk2"/>
                </a:solidFill>
              </a:rPr>
              <a:t> exploding</a:t>
            </a:r>
            <a:r>
              <a:rPr lang="en-GB" sz="1600">
                <a:solidFill>
                  <a:schemeClr val="dk2"/>
                </a:solidFill>
              </a:rPr>
              <a:t> gradients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b="1" lang="en-GB" sz="1600">
                <a:solidFill>
                  <a:schemeClr val="dk2"/>
                </a:solidFill>
              </a:rPr>
              <a:t>clipping gradients</a:t>
            </a:r>
            <a:r>
              <a:rPr lang="en-GB" sz="1600">
                <a:solidFill>
                  <a:schemeClr val="dk2"/>
                </a:solidFill>
              </a:rPr>
              <a:t> and</a:t>
            </a:r>
            <a:r>
              <a:rPr b="1" lang="en-GB" sz="1600">
                <a:solidFill>
                  <a:schemeClr val="dk2"/>
                </a:solidFill>
              </a:rPr>
              <a:t> LSTM/GRU </a:t>
            </a:r>
            <a:r>
              <a:rPr lang="en-GB" sz="1600">
                <a:solidFill>
                  <a:schemeClr val="dk2"/>
                </a:solidFill>
              </a:rPr>
              <a:t>architectures are common ways to avoid them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b="1" lang="en-GB" sz="1600">
                <a:solidFill>
                  <a:schemeClr val="dk2"/>
                </a:solidFill>
              </a:rPr>
              <a:t>self-attention </a:t>
            </a:r>
            <a:r>
              <a:rPr lang="en-GB" sz="1600">
                <a:solidFill>
                  <a:schemeClr val="dk2"/>
                </a:solidFill>
              </a:rPr>
              <a:t>is a parallelizable  alternative to recurrent networks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110"/>
          <p:cNvSpPr txBox="1"/>
          <p:nvPr>
            <p:ph type="title"/>
          </p:nvPr>
        </p:nvSpPr>
        <p:spPr>
          <a:xfrm>
            <a:off x="1386525" y="1304850"/>
            <a:ext cx="74457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9000"/>
              <a:t>Thank you!</a:t>
            </a:r>
            <a:endParaRPr sz="9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-GB" sz="2420"/>
              <a:t>(Next: Natural Language Processing Applications)</a:t>
            </a:r>
            <a:endParaRPr b="0" sz="242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11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Other Resources</a:t>
            </a:r>
            <a:endParaRPr/>
          </a:p>
        </p:txBody>
      </p:sp>
      <p:sp>
        <p:nvSpPr>
          <p:cNvPr id="1139" name="Google Shape;1139;p111"/>
          <p:cNvSpPr txBox="1"/>
          <p:nvPr>
            <p:ph idx="4294967295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http://www.cs.toronto.edu/~rgrosse/courses/csc321_2018/</a:t>
            </a:r>
            <a:r>
              <a:rPr lang="en-GB" sz="1400"/>
              <a:t> - Lectures 15-16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https://www.cs.ox.ac.uk/people/nando.defreitas/machinelearning/</a:t>
            </a:r>
            <a:r>
              <a:rPr lang="en-GB" sz="1400"/>
              <a:t> - Lecture 12-13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http://cs231n.stanford.edu/slides/2017/cs231n_2017_lecture10.pdf</a:t>
            </a:r>
            <a:r>
              <a:rPr lang="en-GB" sz="1400"/>
              <a:t> - Lecture 10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http://cs224d.stanford.edu/syllabus.html</a:t>
            </a:r>
            <a:r>
              <a:rPr lang="en-GB" sz="1400"/>
              <a:t> Lecture 6-8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 </a:t>
            </a:r>
            <a:r>
              <a:rPr lang="en-GB" sz="1400" u="sng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http://karpathy.github.io/2015/05/21/rnn-effectiveness/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GRU: </a:t>
            </a:r>
            <a:r>
              <a:rPr lang="en-GB" sz="1400" u="sng">
                <a:solidFill>
                  <a:schemeClr val="hlink"/>
                </a:solidFill>
                <a:hlinkClick r:id="rId8"/>
              </a:rPr>
              <a:t>https://arxiv.org/abs/1406.1078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LSTM:</a:t>
            </a:r>
            <a:r>
              <a:rPr lang="en-GB" sz="1400" u="sng">
                <a:solidFill>
                  <a:schemeClr val="hlink"/>
                </a:solidFill>
                <a:hlinkClick r:id="rId9"/>
              </a:rPr>
              <a:t> https://www.bioinf.jku.at/publications/older/2604.pdf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C77F82"/>
      </a:lt2>
      <a:accent1>
        <a:srgbClr val="ED1F24"/>
      </a:accent1>
      <a:accent2>
        <a:srgbClr val="CE93D8"/>
      </a:accent2>
      <a:accent3>
        <a:srgbClr val="C77F82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